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60" r:id="rId3"/>
    <p:sldId id="808" r:id="rId4"/>
    <p:sldId id="668" r:id="rId5"/>
    <p:sldId id="704" r:id="rId6"/>
    <p:sldId id="733" r:id="rId7"/>
    <p:sldId id="778" r:id="rId8"/>
    <p:sldId id="793" r:id="rId9"/>
    <p:sldId id="779" r:id="rId10"/>
    <p:sldId id="756" r:id="rId11"/>
    <p:sldId id="810" r:id="rId12"/>
    <p:sldId id="809" r:id="rId13"/>
    <p:sldId id="265" r:id="rId14"/>
    <p:sldId id="819" r:id="rId15"/>
    <p:sldId id="817" r:id="rId16"/>
    <p:sldId id="818" r:id="rId17"/>
    <p:sldId id="261" r:id="rId18"/>
    <p:sldId id="813" r:id="rId19"/>
    <p:sldId id="264" r:id="rId20"/>
    <p:sldId id="801" r:id="rId21"/>
    <p:sldId id="270" r:id="rId22"/>
    <p:sldId id="814" r:id="rId23"/>
    <p:sldId id="815" r:id="rId24"/>
    <p:sldId id="803" r:id="rId25"/>
    <p:sldId id="764" r:id="rId26"/>
    <p:sldId id="802" r:id="rId27"/>
    <p:sldId id="272" r:id="rId28"/>
    <p:sldId id="274" r:id="rId29"/>
    <p:sldId id="820" r:id="rId30"/>
    <p:sldId id="81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A738FD-723D-C949-B6EF-4C1DFBB9A65D}">
          <p14:sldIdLst>
            <p14:sldId id="256"/>
          </p14:sldIdLst>
        </p14:section>
        <p14:section name="Framing" id="{68FD73B1-2533-F74A-80F8-EED8D6C833BF}">
          <p14:sldIdLst>
            <p14:sldId id="260"/>
            <p14:sldId id="808"/>
            <p14:sldId id="668"/>
          </p14:sldIdLst>
        </p14:section>
        <p14:section name="Why Bother?" id="{79086589-3A69-FD44-B8C6-52AA4599E9E6}">
          <p14:sldIdLst>
            <p14:sldId id="704"/>
            <p14:sldId id="733"/>
            <p14:sldId id="778"/>
            <p14:sldId id="793"/>
            <p14:sldId id="779"/>
            <p14:sldId id="756"/>
          </p14:sldIdLst>
        </p14:section>
        <p14:section name="Our data" id="{712F0DF5-C8E8-CD48-A150-5FF921354864}">
          <p14:sldIdLst>
            <p14:sldId id="810"/>
            <p14:sldId id="809"/>
            <p14:sldId id="265"/>
            <p14:sldId id="819"/>
            <p14:sldId id="817"/>
            <p14:sldId id="818"/>
            <p14:sldId id="261"/>
            <p14:sldId id="813"/>
            <p14:sldId id="264"/>
            <p14:sldId id="801"/>
            <p14:sldId id="270"/>
            <p14:sldId id="814"/>
            <p14:sldId id="815"/>
            <p14:sldId id="803"/>
            <p14:sldId id="764"/>
            <p14:sldId id="802"/>
            <p14:sldId id="272"/>
            <p14:sldId id="274"/>
            <p14:sldId id="820"/>
            <p14:sldId id="8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5"/>
    <p:restoredTop sz="79141"/>
  </p:normalViewPr>
  <p:slideViewPr>
    <p:cSldViewPr snapToGrid="0">
      <p:cViewPr varScale="1">
        <p:scale>
          <a:sx n="88" d="100"/>
          <a:sy n="88" d="100"/>
        </p:scale>
        <p:origin x="8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DF29F-A24F-AA41-BC53-D91C9209BFFF}" type="datetimeFigureOut">
              <a:rPr lang="en-US" smtClean="0"/>
              <a:t>3/13/23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C1782-F745-2A4B-BFE4-F05CB18172C3}" type="slidenum">
              <a:rPr lang="en-US" smtClean="0"/>
              <a:t>‹#›</a:t>
            </a:fld>
            <a:endParaRPr lang="en-US"/>
          </a:p>
        </p:txBody>
      </p:sp>
    </p:spTree>
    <p:extLst>
      <p:ext uri="{BB962C8B-B14F-4D97-AF65-F5344CB8AC3E}">
        <p14:creationId xmlns:p14="http://schemas.microsoft.com/office/powerpoint/2010/main" val="352294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mj.com/content/341/bmj.c4226.extrac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bi.nlm.nih.gov/pmc/articles/PMC840401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 of this research: biggest gap I noticed was that we often didn’t know what to do on discharge for patients like this. </a:t>
            </a:r>
          </a:p>
          <a:p>
            <a:r>
              <a:rPr lang="en-US" dirty="0"/>
              <a:t>Particularly under-represented given the problems of obesity, respiratory depressant medications, and multimorbidity.</a:t>
            </a:r>
          </a:p>
          <a:p>
            <a:endParaRPr lang="en-US" dirty="0"/>
          </a:p>
          <a:p>
            <a:r>
              <a:rPr lang="en-US" sz="1200" dirty="0">
                <a:solidFill>
                  <a:schemeClr val="bg1">
                    <a:lumMod val="50000"/>
                  </a:schemeClr>
                </a:solidFill>
              </a:rPr>
              <a:t>P</a:t>
            </a:r>
            <a:r>
              <a:rPr lang="en-US" sz="1200" baseline="-25000" dirty="0">
                <a:solidFill>
                  <a:schemeClr val="bg1">
                    <a:lumMod val="50000"/>
                  </a:schemeClr>
                </a:solidFill>
              </a:rPr>
              <a:t>A</a:t>
            </a:r>
            <a:r>
              <a:rPr lang="en-US" sz="1200" dirty="0">
                <a:solidFill>
                  <a:schemeClr val="bg1">
                    <a:lumMod val="50000"/>
                  </a:schemeClr>
                </a:solidFill>
              </a:rPr>
              <a:t>O</a:t>
            </a:r>
            <a:r>
              <a:rPr lang="en-US" sz="1200" baseline="-25000" dirty="0">
                <a:solidFill>
                  <a:schemeClr val="bg1">
                    <a:lumMod val="50000"/>
                  </a:schemeClr>
                </a:solidFill>
              </a:rPr>
              <a:t>2</a:t>
            </a:r>
            <a:r>
              <a:rPr lang="en-US" sz="1200" dirty="0">
                <a:solidFill>
                  <a:schemeClr val="bg1">
                    <a:lumMod val="50000"/>
                  </a:schemeClr>
                </a:solidFill>
              </a:rPr>
              <a:t> = FiO</a:t>
            </a:r>
            <a:r>
              <a:rPr lang="en-US" sz="1200" baseline="-25000" dirty="0">
                <a:solidFill>
                  <a:schemeClr val="bg1">
                    <a:lumMod val="50000"/>
                  </a:schemeClr>
                </a:solidFill>
              </a:rPr>
              <a:t>2</a:t>
            </a:r>
            <a:r>
              <a:rPr lang="en-US" sz="1200" dirty="0">
                <a:solidFill>
                  <a:schemeClr val="bg1">
                    <a:lumMod val="50000"/>
                  </a:schemeClr>
                </a:solidFill>
              </a:rPr>
              <a:t> (</a:t>
            </a:r>
            <a:r>
              <a:rPr lang="en-US" sz="1200" b="1" i="1" dirty="0">
                <a:solidFill>
                  <a:schemeClr val="bg1">
                    <a:lumMod val="50000"/>
                  </a:schemeClr>
                </a:solidFill>
              </a:rPr>
              <a:t>P</a:t>
            </a:r>
            <a:r>
              <a:rPr lang="en-US" sz="1200" b="1" i="1" baseline="-25000" dirty="0">
                <a:solidFill>
                  <a:schemeClr val="bg1">
                    <a:lumMod val="50000"/>
                  </a:schemeClr>
                </a:solidFill>
              </a:rPr>
              <a:t>B</a:t>
            </a:r>
            <a:r>
              <a:rPr lang="en-US" sz="1200" dirty="0">
                <a:solidFill>
                  <a:schemeClr val="bg1">
                    <a:lumMod val="50000"/>
                  </a:schemeClr>
                </a:solidFill>
              </a:rPr>
              <a:t>-47)—(</a:t>
            </a:r>
            <a:r>
              <a:rPr lang="en-US" sz="1200" b="1" dirty="0">
                <a:solidFill>
                  <a:schemeClr val="bg1">
                    <a:lumMod val="50000"/>
                  </a:schemeClr>
                </a:solidFill>
              </a:rPr>
              <a:t>PaCO</a:t>
            </a:r>
            <a:r>
              <a:rPr lang="en-US" sz="1200" b="1" baseline="-25000" dirty="0">
                <a:solidFill>
                  <a:schemeClr val="bg1">
                    <a:lumMod val="50000"/>
                  </a:schemeClr>
                </a:solidFill>
              </a:rPr>
              <a:t>2</a:t>
            </a:r>
            <a:r>
              <a:rPr lang="en-US" sz="1200" dirty="0">
                <a:solidFill>
                  <a:schemeClr val="bg1">
                    <a:lumMod val="50000"/>
                  </a:schemeClr>
                </a:solidFill>
              </a:rPr>
              <a:t>/</a:t>
            </a:r>
            <a:r>
              <a:rPr lang="en-US" sz="1200" i="1" dirty="0">
                <a:solidFill>
                  <a:schemeClr val="bg1">
                    <a:lumMod val="50000"/>
                  </a:schemeClr>
                </a:solidFill>
              </a:rPr>
              <a:t>R)</a:t>
            </a:r>
            <a:r>
              <a:rPr lang="en-US" sz="1200" dirty="0">
                <a:solidFill>
                  <a:schemeClr val="bg1">
                    <a:lumMod val="50000"/>
                  </a:schemeClr>
                </a:solidFill>
              </a:rPr>
              <a:t>    </a:t>
            </a:r>
          </a:p>
          <a:p>
            <a:r>
              <a:rPr lang="en-US" sz="1200" dirty="0">
                <a:solidFill>
                  <a:schemeClr val="bg1">
                    <a:lumMod val="50000"/>
                  </a:schemeClr>
                </a:solidFill>
                <a:sym typeface="Wingdings" pitchFamily="2" charset="2"/>
              </a:rPr>
              <a:t> O</a:t>
            </a:r>
            <a:r>
              <a:rPr lang="en-US" sz="1200" baseline="-25000" dirty="0">
                <a:solidFill>
                  <a:schemeClr val="bg1">
                    <a:lumMod val="50000"/>
                  </a:schemeClr>
                </a:solidFill>
                <a:sym typeface="Wingdings" pitchFamily="2" charset="2"/>
              </a:rPr>
              <a:t>2</a:t>
            </a:r>
            <a:r>
              <a:rPr lang="en-US" sz="1200" dirty="0">
                <a:solidFill>
                  <a:schemeClr val="bg1">
                    <a:lumMod val="50000"/>
                  </a:schemeClr>
                </a:solidFill>
                <a:sym typeface="Wingdings" pitchFamily="2" charset="2"/>
              </a:rPr>
              <a:t> 17.8 mmHg lower at 4500ft</a:t>
            </a:r>
            <a:endParaRPr lang="en-US" sz="1200" dirty="0">
              <a:solidFill>
                <a:schemeClr val="bg1">
                  <a:lumMod val="50000"/>
                </a:schemeClr>
              </a:solidFill>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relatively early in the lifecycle of this project and so it would be extremely valuable to me to have any feedback or redirection from folks who have obviously thought about this subject quite a lot</a:t>
            </a:r>
          </a:p>
          <a:p>
            <a:endParaRPr lang="en-US" dirty="0"/>
          </a:p>
        </p:txBody>
      </p:sp>
      <p:sp>
        <p:nvSpPr>
          <p:cNvPr id="4" name="Slide Number Placeholder 3"/>
          <p:cNvSpPr>
            <a:spLocks noGrp="1"/>
          </p:cNvSpPr>
          <p:nvPr>
            <p:ph type="sldNum" sz="quarter" idx="5"/>
          </p:nvPr>
        </p:nvSpPr>
        <p:spPr/>
        <p:txBody>
          <a:bodyPr/>
          <a:lstStyle/>
          <a:p>
            <a:fld id="{069C1782-F745-2A4B-BFE4-F05CB18172C3}" type="slidenum">
              <a:rPr lang="en-US" smtClean="0"/>
              <a:t>1</a:t>
            </a:fld>
            <a:endParaRPr lang="en-US"/>
          </a:p>
        </p:txBody>
      </p:sp>
    </p:spTree>
    <p:extLst>
      <p:ext uri="{BB962C8B-B14F-4D97-AF65-F5344CB8AC3E}">
        <p14:creationId xmlns:p14="http://schemas.microsoft.com/office/powerpoint/2010/main" val="1739426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Patients prone to ventilatory decompensation are not currently systematically identified or managed, and so frequently fall through the cracks. Identification and treatment of sleep disordered breathing and its risk factors is a promising approach to improve care but requires empiric support to justify implementation.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Motivation for the research Dash systematized, identification, and assessment, with a battery of a valuations is likely to lead to a large improvement in readmission. Include this as the reason to do this research. It’s needed because this is common and commonly missed and highly morbid.</a:t>
            </a:r>
          </a:p>
          <a:p>
            <a:endParaRPr lang="en-US" dirty="0"/>
          </a:p>
          <a:p>
            <a:endParaRPr lang="en-US" dirty="0"/>
          </a:p>
          <a:p>
            <a:endParaRPr lang="en-US" dirty="0"/>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[x] https://</a:t>
            </a:r>
            <a:r>
              <a:rPr lang="en-US" dirty="0" err="1">
                <a:effectLst/>
                <a:latin typeface="Helvetica Neue" panose="02000503000000020004" pitchFamily="2" charset="0"/>
              </a:rPr>
              <a:t>onlinelibrary.wiley.com</a:t>
            </a:r>
            <a:r>
              <a:rPr lang="en-US" dirty="0">
                <a:effectLst/>
                <a:latin typeface="Helvetica Neue" panose="02000503000000020004" pitchFamily="2" charset="0"/>
              </a:rPr>
              <a:t>/</a:t>
            </a:r>
            <a:r>
              <a:rPr lang="en-US" dirty="0" err="1">
                <a:effectLst/>
                <a:latin typeface="Helvetica Neue" panose="02000503000000020004" pitchFamily="2" charset="0"/>
              </a:rPr>
              <a:t>doi</a:t>
            </a:r>
            <a:r>
              <a:rPr lang="en-US" dirty="0">
                <a:effectLst/>
                <a:latin typeface="Helvetica Neue" panose="02000503000000020004" pitchFamily="2" charset="0"/>
              </a:rPr>
              <a:t>/10.1111/resp.14413 editorial on </a:t>
            </a:r>
            <a:r>
              <a:rPr lang="en-US" dirty="0" err="1">
                <a:effectLst/>
                <a:latin typeface="Helvetica Neue" panose="02000503000000020004" pitchFamily="2" charset="0"/>
              </a:rPr>
              <a:t>hypercap</a:t>
            </a:r>
            <a:r>
              <a:rPr lang="en-US" dirty="0">
                <a:effectLst/>
                <a:latin typeface="Helvetica Neue" panose="02000503000000020004" pitchFamily="2" charset="0"/>
              </a:rPr>
              <a:t> epidemiology.. highlights need for better methods than ABG to identify. This can be a key citation. </a:t>
            </a:r>
          </a:p>
          <a:p>
            <a:r>
              <a:rPr lang="en-US" dirty="0">
                <a:effectLst/>
                <a:latin typeface="Helvetica Neue" panose="02000503000000020004" pitchFamily="2" charset="0"/>
              </a:rPr>
              <a:t>“Tertiary prevention refers to the action taken to reduce the chronic effects of a health problem in an individual or a population by minimizing the functional impairment consequent to the acute or chronic health problem”</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My vision: someone comes in with hypercapnia - they are identified as someone who for some reason has frailty of their ventilatory control or performance and thus at high risk of future adverse outcomes. This triggers a number of assessments to identify the causes for this frailty, and triggers a pipeline for respiratory care (both diagnostic studies and outpatient treatment.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Current reality: referral to sleep medicine in placed. They receive steroids, antibiotics, diuretics and slowly improve. They are sent home on oxygen and bounce back. </a:t>
            </a:r>
          </a:p>
          <a:p>
            <a:endParaRPr lang="en-US" dirty="0"/>
          </a:p>
          <a:p>
            <a:endParaRPr lang="en-US" dirty="0"/>
          </a:p>
          <a:p>
            <a:endParaRPr lang="en-US" dirty="0"/>
          </a:p>
          <a:p>
            <a:r>
              <a:rPr lang="en-US" dirty="0">
                <a:effectLst/>
                <a:latin typeface="Helvetica Neue" panose="02000503000000020004" pitchFamily="2" charset="0"/>
              </a:rPr>
              <a:t>Why are we doing it? </a:t>
            </a:r>
          </a:p>
          <a:p>
            <a:pPr>
              <a:buFont typeface="+mj-lt"/>
              <a:buAutoNum type="arabicPeriod"/>
            </a:pPr>
            <a:r>
              <a:rPr lang="en-US" dirty="0">
                <a:effectLst/>
                <a:latin typeface="Helvetica Neue" panose="02000503000000020004" pitchFamily="2" charset="0"/>
              </a:rPr>
              <a:t>Prevalence if hypercapnia is likely rising: Obesity, Opiates, Multi-morbidity</a:t>
            </a:r>
          </a:p>
          <a:p>
            <a:pPr>
              <a:buFont typeface="+mj-lt"/>
              <a:buAutoNum type="arabicPeriod"/>
            </a:pPr>
            <a:r>
              <a:rPr lang="en-US" dirty="0">
                <a:effectLst/>
                <a:latin typeface="Helvetica Neue" panose="02000503000000020004" pitchFamily="2" charset="0"/>
              </a:rPr>
              <a:t>What are the most common component causes? Not known</a:t>
            </a:r>
          </a:p>
          <a:p>
            <a:pPr>
              <a:buFont typeface="+mj-lt"/>
              <a:buAutoNum type="arabicPeriod"/>
            </a:pPr>
            <a:r>
              <a:rPr lang="en-US" dirty="0">
                <a:effectLst/>
                <a:latin typeface="Helvetica Neue" panose="02000503000000020004" pitchFamily="2" charset="0"/>
              </a:rPr>
              <a:t>Existing evidence pertains to well-defined populations that do not reflect clinical practice</a:t>
            </a:r>
          </a:p>
          <a:p>
            <a:pPr>
              <a:buFont typeface="+mj-lt"/>
              <a:buAutoNum type="arabicPeriod"/>
            </a:pPr>
            <a:r>
              <a:rPr lang="en-US" dirty="0">
                <a:effectLst/>
                <a:latin typeface="Helvetica Neue" panose="02000503000000020004" pitchFamily="2" charset="0"/>
              </a:rPr>
              <a:t>No consensus exists around how to systematically identify, nor manage these patients after stabilization. </a:t>
            </a:r>
          </a:p>
          <a:p>
            <a:pPr>
              <a:buFont typeface="+mj-lt"/>
              <a:buAutoNum type="arabicPeriod"/>
            </a:pPr>
            <a:r>
              <a:rPr lang="en-US" dirty="0">
                <a:effectLst/>
                <a:latin typeface="Helvetica Neue" panose="02000503000000020004" pitchFamily="2" charset="0"/>
              </a:rPr>
              <a:t>HUGE room for improvement in processes of care, but evidence is required.</a:t>
            </a:r>
          </a:p>
          <a:p>
            <a:endParaRPr lang="en-US" dirty="0"/>
          </a:p>
          <a:p>
            <a:endParaRPr lang="en-US" dirty="0"/>
          </a:p>
        </p:txBody>
      </p:sp>
      <p:sp>
        <p:nvSpPr>
          <p:cNvPr id="4" name="Slide Number Placeholder 3"/>
          <p:cNvSpPr>
            <a:spLocks noGrp="1"/>
          </p:cNvSpPr>
          <p:nvPr>
            <p:ph type="sldNum" sz="quarter" idx="5"/>
          </p:nvPr>
        </p:nvSpPr>
        <p:spPr/>
        <p:txBody>
          <a:bodyPr/>
          <a:lstStyle/>
          <a:p>
            <a:fld id="{37D2BE23-960F-E643-8832-4EA367A333D5}" type="slidenum">
              <a:rPr lang="en-US" smtClean="0"/>
              <a:t>10</a:t>
            </a:fld>
            <a:endParaRPr lang="en-US"/>
          </a:p>
        </p:txBody>
      </p:sp>
    </p:spTree>
    <p:extLst>
      <p:ext uri="{BB962C8B-B14F-4D97-AF65-F5344CB8AC3E}">
        <p14:creationId xmlns:p14="http://schemas.microsoft.com/office/powerpoint/2010/main" val="349887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pleSystemUIFont"/>
                <a:ea typeface="Calibri" panose="020F0502020204030204" pitchFamily="34" charset="0"/>
                <a:cs typeface="AppleSystemUIFont"/>
              </a:rPr>
              <a:t>(</a:t>
            </a:r>
            <a:r>
              <a:rPr lang="en-US" sz="1200" dirty="0">
                <a:hlinkClick r:id="rId3"/>
              </a:rPr>
              <a:t>https://www.bmj.com/content/341/bmj.c4226.extract</a:t>
            </a:r>
            <a:r>
              <a:rPr lang="en-US" sz="1200" dirty="0"/>
              <a:t>) </a:t>
            </a:r>
          </a:p>
          <a:p>
            <a:endParaRPr lang="en-US" dirty="0">
              <a:effectLst/>
              <a:latin typeface="Helvetica" pitchFamily="2" charset="0"/>
            </a:endParaRPr>
          </a:p>
          <a:p>
            <a:r>
              <a:rPr lang="en-US" dirty="0">
                <a:effectLst/>
                <a:latin typeface="Helvetica" pitchFamily="2" charset="0"/>
              </a:rPr>
              <a:t>Nissen F, Quint JK, Morales DR, et al. How to validate a diagnosis recorded in electronic health records. Breathe 2019; 15: 64–68.</a:t>
            </a:r>
          </a:p>
          <a:p>
            <a:endParaRPr lang="en-US" b="0" i="0" dirty="0">
              <a:solidFill>
                <a:srgbClr val="2A2A2A"/>
              </a:solidFill>
              <a:effectLst/>
              <a:latin typeface="Merriweather" pitchFamily="2" charset="77"/>
            </a:endParaRPr>
          </a:p>
          <a:p>
            <a:r>
              <a:rPr lang="en-US" dirty="0">
                <a:effectLst/>
                <a:latin typeface="Helvetica" pitchFamily="2" charset="0"/>
              </a:rPr>
              <a:t>Data elements that would be useful for research can therefore be wrongly classified, insufficiently specified or missing. </a:t>
            </a:r>
          </a:p>
          <a:p>
            <a:r>
              <a:rPr lang="en-US" dirty="0">
                <a:effectLst/>
                <a:latin typeface="Helvetica" pitchFamily="2" charset="0"/>
              </a:rPr>
              <a:t>Misclassified data can lead to systematic measurement errors. </a:t>
            </a:r>
          </a:p>
          <a:p>
            <a:r>
              <a:rPr lang="en-US" dirty="0">
                <a:effectLst/>
                <a:latin typeface="Helvetica" pitchFamily="2" charset="0"/>
              </a:rPr>
              <a:t>Missing data can lead to selection bias and counteract the statistical power provided by the magnitude of EHR</a:t>
            </a:r>
          </a:p>
          <a:p>
            <a:endParaRPr lang="en-US" b="0" i="0" dirty="0">
              <a:solidFill>
                <a:srgbClr val="2A2A2A"/>
              </a:solidFill>
              <a:effectLst/>
              <a:latin typeface="Merriweather" pitchFamily="2" charset="77"/>
            </a:endParaRPr>
          </a:p>
          <a:p>
            <a:r>
              <a:rPr lang="en-US" dirty="0">
                <a:effectLst/>
                <a:latin typeface="Helvetica" pitchFamily="2" charset="0"/>
              </a:rPr>
              <a:t>Whether the codes in an EHR database accurately capture the target condition (and thus minimize measurement errors) strongly affects the reliability of subsequent observational studies</a:t>
            </a:r>
          </a:p>
          <a:p>
            <a:endParaRPr lang="en-US" dirty="0">
              <a:effectLst/>
              <a:latin typeface="Helvetica" pitchFamily="2" charset="0"/>
            </a:endParaRPr>
          </a:p>
          <a:p>
            <a:r>
              <a:rPr lang="en-US" dirty="0">
                <a:effectLst/>
                <a:latin typeface="Helvetica" pitchFamily="2" charset="0"/>
              </a:rPr>
              <a:t>10. Wong M, Day NE. Validation studies in epidemiology:</a:t>
            </a:r>
          </a:p>
          <a:p>
            <a:r>
              <a:rPr lang="en-US" dirty="0">
                <a:effectLst/>
                <a:latin typeface="Helvetica" pitchFamily="2" charset="0"/>
              </a:rPr>
              <a:t>the relative precision of different designs. J Epidemiol </a:t>
            </a:r>
            <a:r>
              <a:rPr lang="en-US" dirty="0" err="1">
                <a:effectLst/>
                <a:latin typeface="Helvetica" pitchFamily="2" charset="0"/>
              </a:rPr>
              <a:t>Biostat</a:t>
            </a:r>
            <a:endParaRPr lang="en-US" dirty="0">
              <a:effectLst/>
              <a:latin typeface="Helvetica" pitchFamily="2" charset="0"/>
            </a:endParaRPr>
          </a:p>
          <a:p>
            <a:r>
              <a:rPr lang="en-US" dirty="0">
                <a:effectLst/>
                <a:latin typeface="Helvetica" pitchFamily="2" charset="0"/>
              </a:rPr>
              <a:t>2000; 5: 331–337.</a:t>
            </a:r>
          </a:p>
          <a:p>
            <a:endParaRPr lang="en-US" b="0" i="0" dirty="0">
              <a:solidFill>
                <a:srgbClr val="2A2A2A"/>
              </a:solidFill>
              <a:effectLst/>
              <a:latin typeface="Merriweather" pitchFamily="2" charset="77"/>
            </a:endParaRPr>
          </a:p>
          <a:p>
            <a:endParaRPr lang="en-US" b="0" i="0" dirty="0">
              <a:solidFill>
                <a:srgbClr val="2A2A2A"/>
              </a:solidFill>
              <a:effectLst/>
              <a:latin typeface="Merriweather" pitchFamily="2" charset="77"/>
            </a:endParaRPr>
          </a:p>
          <a:p>
            <a:endParaRPr lang="en-US" b="0" i="0" dirty="0">
              <a:solidFill>
                <a:srgbClr val="2A2A2A"/>
              </a:solidFill>
              <a:effectLst/>
              <a:latin typeface="Merriweather" pitchFamily="2" charset="77"/>
            </a:endParaRPr>
          </a:p>
          <a:p>
            <a:r>
              <a:rPr lang="en-US" b="0" i="0" dirty="0">
                <a:solidFill>
                  <a:srgbClr val="2A2A2A"/>
                </a:solidFill>
                <a:effectLst/>
                <a:latin typeface="Merriweather" pitchFamily="2" charset="77"/>
              </a:rPr>
              <a:t>Computable phenotypes using algorithms to specify patient cohorts with desired disease and condition characteristics are advancing efforts in quality improvement, comparative effectiveness research, and clinical decision support.</a:t>
            </a:r>
            <a:r>
              <a:rPr lang="en-US" b="0" i="0" u="none" strike="noStrike" baseline="30000" dirty="0">
                <a:solidFill>
                  <a:srgbClr val="006FB7"/>
                </a:solidFill>
                <a:effectLst/>
                <a:latin typeface="Source Sans Pro" panose="020B0503030403020204" pitchFamily="34" charset="0"/>
              </a:rPr>
              <a:t>1</a:t>
            </a:r>
            <a:r>
              <a:rPr lang="en-US" b="0" i="0" baseline="30000" dirty="0">
                <a:solidFill>
                  <a:srgbClr val="2A2A2A"/>
                </a:solidFill>
                <a:effectLst/>
                <a:latin typeface="Source Sans Pro" panose="020B0503030403020204" pitchFamily="34" charset="0"/>
              </a:rPr>
              <a:t>,</a:t>
            </a:r>
            <a:r>
              <a:rPr lang="en-US" b="0" i="0" u="none" strike="noStrike" baseline="30000" dirty="0">
                <a:solidFill>
                  <a:srgbClr val="006FB7"/>
                </a:solidFill>
                <a:effectLst/>
                <a:latin typeface="Source Sans Pro" panose="020B0503030403020204" pitchFamily="34" charset="0"/>
              </a:rPr>
              <a:t>2</a:t>
            </a:r>
            <a:r>
              <a:rPr lang="en-US" b="0" i="0" dirty="0">
                <a:solidFill>
                  <a:srgbClr val="2A2A2A"/>
                </a:solidFill>
                <a:effectLst/>
                <a:latin typeface="Merriweather" pitchFamily="2" charset="77"/>
              </a:rPr>
              <a:t> </a:t>
            </a:r>
          </a:p>
          <a:p>
            <a:r>
              <a:rPr lang="en-US" b="0" i="0" dirty="0">
                <a:solidFill>
                  <a:srgbClr val="2A2A2A"/>
                </a:solidFill>
                <a:effectLst/>
                <a:latin typeface="Merriweather" pitchFamily="2" charset="77"/>
              </a:rPr>
              <a:t>Misspecification of the e-phenotype, such as case contamination and misclassification, can have adverse consequences, such as impaired decision-making based on erroneous estimates of the prevalence and burden of a disease on the health system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https://</a:t>
            </a:r>
            <a:r>
              <a:rPr lang="en-US" dirty="0" err="1"/>
              <a:t>academic.oup.com</a:t>
            </a:r>
            <a:r>
              <a:rPr lang="en-US" dirty="0"/>
              <a:t>/</a:t>
            </a:r>
            <a:r>
              <a:rPr lang="en-US" dirty="0" err="1"/>
              <a:t>jamia</a:t>
            </a:r>
            <a:r>
              <a:rPr lang="en-US" dirty="0"/>
              <a:t>/article/30/2/213/6693670 </a:t>
            </a:r>
          </a:p>
          <a:p>
            <a:endParaRPr lang="en-US" dirty="0"/>
          </a:p>
          <a:p>
            <a:endParaRPr lang="en-US" dirty="0"/>
          </a:p>
          <a:p>
            <a:r>
              <a:rPr lang="en-US" dirty="0">
                <a:effectLst/>
                <a:latin typeface="Helvetica Neue" panose="02000503000000020004" pitchFamily="2" charset="0"/>
              </a:rPr>
              <a:t>“</a:t>
            </a:r>
            <a:r>
              <a:rPr lang="en-US" i="1" dirty="0">
                <a:effectLst/>
                <a:latin typeface="Helvetica Neue" panose="02000503000000020004" pitchFamily="2" charset="0"/>
              </a:rPr>
              <a:t>Variations in data quality and availability may affect the resulting phenotype and cause the expert to compromise the desired definition based on the mapping status of diagnoses, problem lists, labs, and other variables, as well as the heterogeneity of coding procedures by different clinical teams”</a:t>
            </a:r>
            <a:endParaRPr lang="en-US" dirty="0">
              <a:effectLst/>
              <a:latin typeface="Helvetica Neue" panose="02000503000000020004" pitchFamily="2" charset="0"/>
            </a:endParaRPr>
          </a:p>
          <a:p>
            <a:r>
              <a:rPr lang="en-US" i="1" dirty="0">
                <a:effectLst/>
                <a:latin typeface="Helvetica Neue" panose="02000503000000020004" pitchFamily="2" charset="0"/>
              </a:rPr>
              <a:t>“Medications are perhaps the most challenging phenotype characteristic, especially because the route of administration is currently not mapped in i2b2 although available in RDW:</a:t>
            </a:r>
            <a:r>
              <a:rPr lang="en-US" dirty="0">
                <a:effectLst/>
                <a:latin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in fact, we should discuss this in the limitations. And that, particularly with changing indications, BiPAP etc. may not select consistent patients over time, and thus might be better avoided. </a:t>
            </a:r>
          </a:p>
          <a:p>
            <a:endParaRPr lang="en-US" dirty="0"/>
          </a:p>
        </p:txBody>
      </p:sp>
      <p:sp>
        <p:nvSpPr>
          <p:cNvPr id="4" name="Slide Number Placeholder 3"/>
          <p:cNvSpPr>
            <a:spLocks noGrp="1"/>
          </p:cNvSpPr>
          <p:nvPr>
            <p:ph type="sldNum" sz="quarter" idx="5"/>
          </p:nvPr>
        </p:nvSpPr>
        <p:spPr/>
        <p:txBody>
          <a:bodyPr/>
          <a:lstStyle/>
          <a:p>
            <a:fld id="{D6154C9C-28C3-5141-89EE-A48E8C9C2C49}" type="slidenum">
              <a:rPr lang="en-US" smtClean="0"/>
              <a:t>11</a:t>
            </a:fld>
            <a:endParaRPr lang="en-US"/>
          </a:p>
        </p:txBody>
      </p:sp>
    </p:spTree>
    <p:extLst>
      <p:ext uri="{BB962C8B-B14F-4D97-AF65-F5344CB8AC3E}">
        <p14:creationId xmlns:p14="http://schemas.microsoft.com/office/powerpoint/2010/main" val="1729003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0000"/>
              </a:lnSpc>
              <a:spcBef>
                <a:spcPts val="0"/>
              </a:spcBef>
              <a:spcAft>
                <a:spcPts val="0"/>
              </a:spcAft>
              <a:buNone/>
            </a:pPr>
            <a:r>
              <a:rPr lang="en-US" sz="1800" dirty="0"/>
              <a:t>Why could this help in Hypercapnic Respiratory Failure?</a:t>
            </a:r>
          </a:p>
          <a:p>
            <a:pPr>
              <a:lnSpc>
                <a:spcPct val="100000"/>
              </a:lnSpc>
            </a:pPr>
            <a:r>
              <a:rPr lang="en-US" sz="2200" dirty="0"/>
              <a:t>Pretest probability varies widely -&gt; thus strength of evidence ought to vary if attempting to achieve constant credibility</a:t>
            </a:r>
          </a:p>
          <a:p>
            <a:pPr lvl="1">
              <a:lnSpc>
                <a:spcPct val="100000"/>
              </a:lnSpc>
            </a:pPr>
            <a:r>
              <a:rPr lang="en-US" sz="1800" dirty="0"/>
              <a:t>The symptoms are variable, and the diagnosis is frequently missed.</a:t>
            </a:r>
          </a:p>
          <a:p>
            <a:pPr lvl="2">
              <a:lnSpc>
                <a:spcPct val="100000"/>
              </a:lnSpc>
            </a:pPr>
            <a:r>
              <a:rPr lang="en-US" sz="1800" dirty="0"/>
              <a:t>Blood gasses hurt to obtain, not commonly obtained unless clinicians suspect diagnosis. Propensity to obtain ABG varies widely by provider, setting, and patient</a:t>
            </a:r>
          </a:p>
          <a:p>
            <a:endParaRPr lang="en-US" dirty="0"/>
          </a:p>
          <a:p>
            <a:endParaRPr lang="en-US" dirty="0"/>
          </a:p>
          <a:p>
            <a:endParaRPr lang="en-US" dirty="0"/>
          </a:p>
          <a:p>
            <a:endParaRPr lang="en-US" dirty="0"/>
          </a:p>
          <a:p>
            <a:r>
              <a:rPr lang="en-US" dirty="0"/>
              <a:t>TODO: figure to represent distribution of comorbidities? </a:t>
            </a:r>
          </a:p>
          <a:p>
            <a:endParaRPr lang="en-US" dirty="0"/>
          </a:p>
          <a:p>
            <a:r>
              <a:rPr lang="en-US" dirty="0"/>
              <a:t>or, in critical care – you include everyone and the trials are negative.. But that’s a separate issue</a:t>
            </a:r>
          </a:p>
          <a:p>
            <a:endParaRPr lang="en-US" dirty="0"/>
          </a:p>
          <a:p>
            <a:r>
              <a:rPr lang="en-US" dirty="0"/>
              <a:t>Better operational </a:t>
            </a:r>
            <a:r>
              <a:rPr lang="en-US" dirty="0" err="1"/>
              <a:t>defintions</a:t>
            </a:r>
            <a:r>
              <a:rPr lang="en-US" dirty="0"/>
              <a:t>: </a:t>
            </a:r>
          </a:p>
          <a:p>
            <a:r>
              <a:rPr lang="en-US" dirty="0"/>
              <a:t>How common is hypercapnic respiratory failure?</a:t>
            </a:r>
          </a:p>
          <a:p>
            <a:r>
              <a:rPr lang="en-US" dirty="0"/>
              <a:t>Inability to estimate burden  - is it increasing? </a:t>
            </a:r>
          </a:p>
          <a:p>
            <a:r>
              <a:rPr lang="en-US" dirty="0"/>
              <a:t>What should patients with hypercapnic respiratory failure expect?</a:t>
            </a:r>
          </a:p>
          <a:p>
            <a:r>
              <a:rPr lang="en-US" dirty="0"/>
              <a:t>Unable to identify and prioritize treatment needs – who do we know how to treat? Who should we figure out how to treat? </a:t>
            </a:r>
          </a:p>
          <a:p>
            <a:endParaRPr lang="en-US" dirty="0"/>
          </a:p>
          <a:p>
            <a:endParaRPr lang="en-US" dirty="0"/>
          </a:p>
          <a:p>
            <a:endParaRPr lang="en-US" dirty="0"/>
          </a:p>
          <a:p>
            <a:r>
              <a:rPr lang="en-US" dirty="0"/>
              <a:t>Criteria for a good definition: </a:t>
            </a:r>
          </a:p>
          <a:p>
            <a:pPr lvl="1"/>
            <a:r>
              <a:rPr lang="en-US" dirty="0"/>
              <a:t>Reliable (identifies only &amp; all) –</a:t>
            </a:r>
          </a:p>
          <a:p>
            <a:pPr lvl="2"/>
            <a:r>
              <a:rPr lang="en-US" dirty="0"/>
              <a:t>Bayes: P(Pre-test) ↑ : Required strength of evidence ↓ for same P(Post-test)</a:t>
            </a:r>
          </a:p>
          <a:p>
            <a:pPr lvl="1"/>
            <a:r>
              <a:rPr lang="en-US" dirty="0"/>
              <a:t>Feasible (usual data elements) – ABGs frequently not obtained; HCVR, MVV... </a:t>
            </a:r>
          </a:p>
          <a:p>
            <a:pPr lvl="1"/>
            <a:r>
              <a:rPr lang="en-US" dirty="0"/>
              <a:t>Valid (truly measures what we’re interested in)</a:t>
            </a:r>
          </a:p>
          <a:p>
            <a:pPr lvl="2"/>
            <a:r>
              <a:rPr lang="en-US" dirty="0"/>
              <a:t>Possible to have PaCO2 &lt; 45 and not meet bodies demand (e.g. metabolic acidosis) </a:t>
            </a:r>
          </a:p>
          <a:p>
            <a:pPr lvl="2"/>
            <a:r>
              <a:rPr lang="en-US" dirty="0"/>
              <a:t>Possible to have ‘hypercapnic success’ (e.g. metabolic alkalosis, submissive hypercapnia) </a:t>
            </a:r>
          </a:p>
          <a:p>
            <a:pPr lvl="2"/>
            <a:r>
              <a:rPr lang="en-US" dirty="0"/>
              <a:t>People who have high risk of future/ongoing death, readmission, or activity limitation from ventilatory insufficiency have the criteria. People with low risk do not. </a:t>
            </a:r>
          </a:p>
          <a:p>
            <a:endParaRPr lang="en-US" dirty="0"/>
          </a:p>
          <a:p>
            <a:r>
              <a:rPr lang="en-US" dirty="0"/>
              <a:t>“</a:t>
            </a:r>
            <a:r>
              <a:rPr lang="en-US" b="0" i="0" dirty="0">
                <a:solidFill>
                  <a:srgbClr val="2A2A2A"/>
                </a:solidFill>
                <a:effectLst/>
                <a:latin typeface="Merriweather" panose="020F0502020204030204" pitchFamily="34" charset="0"/>
              </a:rPr>
              <a:t>Although here we focus on the use within a research context, phenotype definitions support a wide variety of purposes beyond research, including quality improvement, clinical decision support, population health management, and public health”</a:t>
            </a:r>
            <a:endParaRPr lang="en-US" dirty="0"/>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[x] https://</a:t>
            </a:r>
            <a:r>
              <a:rPr lang="en-US" dirty="0" err="1">
                <a:effectLst/>
                <a:latin typeface="Helvetica Neue" panose="02000503000000020004" pitchFamily="2" charset="0"/>
              </a:rPr>
              <a:t>onlinelibrary.wiley.com</a:t>
            </a:r>
            <a:r>
              <a:rPr lang="en-US" dirty="0">
                <a:effectLst/>
                <a:latin typeface="Helvetica Neue" panose="02000503000000020004" pitchFamily="2" charset="0"/>
              </a:rPr>
              <a:t>/</a:t>
            </a:r>
            <a:r>
              <a:rPr lang="en-US" dirty="0" err="1">
                <a:effectLst/>
                <a:latin typeface="Helvetica Neue" panose="02000503000000020004" pitchFamily="2" charset="0"/>
              </a:rPr>
              <a:t>doi</a:t>
            </a:r>
            <a:r>
              <a:rPr lang="en-US" dirty="0">
                <a:effectLst/>
                <a:latin typeface="Helvetica Neue" panose="02000503000000020004" pitchFamily="2" charset="0"/>
              </a:rPr>
              <a:t>/10.1111/resp.14413 editorial on </a:t>
            </a:r>
            <a:r>
              <a:rPr lang="en-US" dirty="0" err="1">
                <a:effectLst/>
                <a:latin typeface="Helvetica Neue" panose="02000503000000020004" pitchFamily="2" charset="0"/>
              </a:rPr>
              <a:t>hypercap</a:t>
            </a:r>
            <a:r>
              <a:rPr lang="en-US" dirty="0">
                <a:effectLst/>
                <a:latin typeface="Helvetica Neue" panose="02000503000000020004" pitchFamily="2" charset="0"/>
              </a:rPr>
              <a:t> epidemiology.. highlights need for better methods than ABG to identify. This can be a key citation. </a:t>
            </a:r>
          </a:p>
          <a:p>
            <a:r>
              <a:rPr lang="en-US" dirty="0">
                <a:effectLst/>
                <a:latin typeface="Helvetica Neue" panose="02000503000000020004" pitchFamily="2" charset="0"/>
              </a:rPr>
              <a:t>“Tertiary prevention refers to the action taken to reduce the chronic effects of a health problem in an individual or a population by minimizing the functional impairment consequent to the acute or chronic health problem”</a:t>
            </a:r>
            <a:endParaRPr lang="en-US" dirty="0"/>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12</a:t>
            </a:fld>
            <a:endParaRPr lang="en-US"/>
          </a:p>
        </p:txBody>
      </p:sp>
    </p:spTree>
    <p:extLst>
      <p:ext uri="{BB962C8B-B14F-4D97-AF65-F5344CB8AC3E}">
        <p14:creationId xmlns:p14="http://schemas.microsoft.com/office/powerpoint/2010/main" val="2317903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Hypothesis 1: </a:t>
            </a:r>
            <a:r>
              <a:rPr lang="en-US" dirty="0"/>
              <a:t>The methods used in prior studies of hypercapnic respiratory failure (billing code-, procedural code-, and blood-gas-based criteria) identify different patients. </a:t>
            </a:r>
          </a:p>
          <a:p>
            <a:pPr lvl="1"/>
            <a:r>
              <a:rPr lang="en-US" dirty="0"/>
              <a:t>Outcome: Relative Sensitivity; Positive Predictive Agreement</a:t>
            </a:r>
          </a:p>
          <a:p>
            <a:pPr marL="457200" lvl="1" indent="0">
              <a:buNone/>
            </a:pPr>
            <a:endParaRPr lang="en-US" dirty="0"/>
          </a:p>
          <a:p>
            <a:r>
              <a:rPr lang="en-US" b="1" dirty="0"/>
              <a:t>Hypothesis 2: </a:t>
            </a:r>
            <a:r>
              <a:rPr lang="en-US" dirty="0"/>
              <a:t>The cohorts created by these differ methods differ in risk for outcomes of interest, which hampers interpretation of these studies.</a:t>
            </a:r>
          </a:p>
          <a:p>
            <a:pPr lvl="1"/>
            <a:r>
              <a:rPr lang="en-US" dirty="0"/>
              <a:t>Outcome: distribution of age, ethnicity, BMI, and frequency of coexisting diagnoses (OSA, opiate use disorder, COPD, CHF, and neuromuscular disease)</a:t>
            </a:r>
          </a:p>
          <a:p>
            <a:endParaRPr lang="en-US" dirty="0"/>
          </a:p>
        </p:txBody>
      </p:sp>
      <p:sp>
        <p:nvSpPr>
          <p:cNvPr id="4" name="Slide Number Placeholder 3"/>
          <p:cNvSpPr>
            <a:spLocks noGrp="1"/>
          </p:cNvSpPr>
          <p:nvPr>
            <p:ph type="sldNum" sz="quarter" idx="5"/>
          </p:nvPr>
        </p:nvSpPr>
        <p:spPr/>
        <p:txBody>
          <a:bodyPr/>
          <a:lstStyle/>
          <a:p>
            <a:fld id="{D6154C9C-28C3-5141-89EE-A48E8C9C2C49}" type="slidenum">
              <a:rPr lang="en-US" smtClean="0"/>
              <a:t>13</a:t>
            </a:fld>
            <a:endParaRPr lang="en-US"/>
          </a:p>
        </p:txBody>
      </p:sp>
    </p:spTree>
    <p:extLst>
      <p:ext uri="{BB962C8B-B14F-4D97-AF65-F5344CB8AC3E}">
        <p14:creationId xmlns:p14="http://schemas.microsoft.com/office/powerpoint/2010/main" val="901953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C1782-F745-2A4B-BFE4-F05CB18172C3}" type="slidenum">
              <a:rPr lang="en-US" smtClean="0"/>
              <a:t>14</a:t>
            </a:fld>
            <a:endParaRPr lang="en-US"/>
          </a:p>
        </p:txBody>
      </p:sp>
    </p:spTree>
    <p:extLst>
      <p:ext uri="{BB962C8B-B14F-4D97-AF65-F5344CB8AC3E}">
        <p14:creationId xmlns:p14="http://schemas.microsoft.com/office/powerpoint/2010/main" val="3964940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C1782-F745-2A4B-BFE4-F05CB18172C3}" type="slidenum">
              <a:rPr lang="en-US" smtClean="0"/>
              <a:t>15</a:t>
            </a:fld>
            <a:endParaRPr lang="en-US"/>
          </a:p>
        </p:txBody>
      </p:sp>
    </p:spTree>
    <p:extLst>
      <p:ext uri="{BB962C8B-B14F-4D97-AF65-F5344CB8AC3E}">
        <p14:creationId xmlns:p14="http://schemas.microsoft.com/office/powerpoint/2010/main" val="590605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C1782-F745-2A4B-BFE4-F05CB18172C3}" type="slidenum">
              <a:rPr lang="en-US" smtClean="0"/>
              <a:t>16</a:t>
            </a:fld>
            <a:endParaRPr lang="en-US"/>
          </a:p>
        </p:txBody>
      </p:sp>
    </p:spTree>
    <p:extLst>
      <p:ext uri="{BB962C8B-B14F-4D97-AF65-F5344CB8AC3E}">
        <p14:creationId xmlns:p14="http://schemas.microsoft.com/office/powerpoint/2010/main" val="2352841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54C9C-28C3-5141-89EE-A48E8C9C2C49}" type="slidenum">
              <a:rPr lang="en-US" smtClean="0"/>
              <a:t>17</a:t>
            </a:fld>
            <a:endParaRPr lang="en-US"/>
          </a:p>
        </p:txBody>
      </p:sp>
    </p:spTree>
    <p:extLst>
      <p:ext uri="{BB962C8B-B14F-4D97-AF65-F5344CB8AC3E}">
        <p14:creationId xmlns:p14="http://schemas.microsoft.com/office/powerpoint/2010/main" val="314831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Times"/>
              <a:ea typeface="Times New Roman" panose="02020603050405020304" pitchFamily="18" charset="0"/>
            </a:endParaRPr>
          </a:p>
          <a:p>
            <a:pPr marL="0" marR="0">
              <a:spcBef>
                <a:spcPts val="0"/>
              </a:spcBef>
              <a:spcAft>
                <a:spcPts val="0"/>
              </a:spcAft>
            </a:pPr>
            <a:endParaRPr lang="en-US" sz="1800" dirty="0">
              <a:effectLst/>
              <a:latin typeface="Times"/>
              <a:ea typeface="Times New Roman" panose="02020603050405020304" pitchFamily="18" charset="0"/>
            </a:endParaRPr>
          </a:p>
          <a:p>
            <a:pPr marL="0" marR="0">
              <a:spcBef>
                <a:spcPts val="0"/>
              </a:spcBef>
              <a:spcAft>
                <a:spcPts val="0"/>
              </a:spcAft>
            </a:pPr>
            <a:endParaRPr lang="en-US" sz="1800" dirty="0">
              <a:effectLst/>
              <a:latin typeface="Times"/>
              <a:ea typeface="Times New Roman" panose="02020603050405020304" pitchFamily="18" charset="0"/>
            </a:endParaRPr>
          </a:p>
          <a:p>
            <a:pPr marL="0" marR="0">
              <a:spcBef>
                <a:spcPts val="0"/>
              </a:spcBef>
              <a:spcAft>
                <a:spcPts val="0"/>
              </a:spcAft>
            </a:pPr>
            <a:endParaRPr lang="en-US" sz="1800" dirty="0">
              <a:effectLst/>
              <a:latin typeface="Times"/>
              <a:ea typeface="Times New Roman" panose="02020603050405020304" pitchFamily="18" charset="0"/>
            </a:endParaRPr>
          </a:p>
          <a:p>
            <a:pPr lvl="1"/>
            <a:r>
              <a:rPr lang="en-US" sz="2800" dirty="0"/>
              <a:t>Demographics (Age, Sex, Ethnicity/Race)</a:t>
            </a:r>
          </a:p>
          <a:p>
            <a:pPr lvl="1"/>
            <a:r>
              <a:rPr lang="en-US" sz="2800" dirty="0"/>
              <a:t>Lab Tests (ABG, VBG, BMP, Hgb)</a:t>
            </a:r>
          </a:p>
          <a:p>
            <a:pPr lvl="1"/>
            <a:r>
              <a:rPr lang="en-US" sz="2800" dirty="0"/>
              <a:t>Diagnostic codes during the admission (e.g. Heart Failure I50.*, Asthma (J45.*), Guillain-Barre(G61.*), etc. etc. </a:t>
            </a:r>
          </a:p>
          <a:p>
            <a:pPr lvl="1"/>
            <a:r>
              <a:rPr lang="en-US" sz="2800" dirty="0"/>
              <a:t>Procedures (NIV, IMV, Inhaler Teaching, CXR, Critical Care Services, etc.)</a:t>
            </a:r>
          </a:p>
          <a:p>
            <a:pPr lvl="1"/>
            <a:r>
              <a:rPr lang="en-US" sz="2800" dirty="0"/>
              <a:t>Prior Diagnoses (OSA G47.3, Dementia F01-9.*, Spinal Cord Injury G95)</a:t>
            </a:r>
          </a:p>
          <a:p>
            <a:pPr lvl="1"/>
            <a:r>
              <a:rPr lang="en-US" sz="2800" dirty="0"/>
              <a:t>Inpatient Medications (Corticosteroids, Naloxone, Bronchodilators, Diuretics)</a:t>
            </a:r>
          </a:p>
          <a:p>
            <a:pPr lvl="1"/>
            <a:r>
              <a:rPr lang="en-US" sz="2800" dirty="0"/>
              <a:t>Prior Outpatient Medications (Opiates, Diuretics, etc.)</a:t>
            </a:r>
          </a:p>
          <a:p>
            <a:pPr lvl="1"/>
            <a:r>
              <a:rPr lang="en-US" sz="2800" dirty="0"/>
              <a:t>Vital signs (first recorded RR, recorded BMI, etc.)</a:t>
            </a:r>
          </a:p>
          <a:p>
            <a:pPr lvl="1"/>
            <a:r>
              <a:rPr lang="en-US" sz="2800" dirty="0"/>
              <a:t>LOS? </a:t>
            </a:r>
          </a:p>
          <a:p>
            <a:pPr marL="457200" lvl="1" indent="0">
              <a:buFont typeface="Arial" panose="020B0604020202020204" pitchFamily="34" charset="0"/>
              <a:buNone/>
            </a:pPr>
            <a:r>
              <a:rPr lang="en-US" sz="2800" dirty="0"/>
              <a:t>All features are static (single time point; not dynamic – e.g. blood pressure trends)</a:t>
            </a:r>
          </a:p>
          <a:p>
            <a:pPr lvl="1"/>
            <a:r>
              <a:rPr lang="en-US" sz="2800" dirty="0"/>
              <a:t>However, timing resolves to calendar day: thus, ”1st” can be problematic. </a:t>
            </a:r>
          </a:p>
          <a:p>
            <a:pPr marL="0" marR="0">
              <a:spcBef>
                <a:spcPts val="0"/>
              </a:spcBef>
              <a:spcAft>
                <a:spcPts val="0"/>
              </a:spcAft>
            </a:pPr>
            <a:endParaRPr lang="en-US" sz="1800" dirty="0">
              <a:effectLst/>
              <a:latin typeface="Times"/>
              <a:ea typeface="Times New Roman" panose="02020603050405020304" pitchFamily="18" charset="0"/>
            </a:endParaRPr>
          </a:p>
          <a:p>
            <a:pPr marL="0" marR="0">
              <a:spcBef>
                <a:spcPts val="0"/>
              </a:spcBef>
              <a:spcAft>
                <a:spcPts val="0"/>
              </a:spcAft>
            </a:pPr>
            <a:endParaRPr lang="en-US" sz="1800" dirty="0">
              <a:effectLst/>
              <a:latin typeface="Times"/>
              <a:ea typeface="Times New Roman" panose="02020603050405020304" pitchFamily="18" charset="0"/>
            </a:endParaRPr>
          </a:p>
          <a:p>
            <a:pPr marL="0" marR="0">
              <a:spcBef>
                <a:spcPts val="0"/>
              </a:spcBef>
              <a:spcAft>
                <a:spcPts val="0"/>
              </a:spcAft>
            </a:pPr>
            <a:r>
              <a:rPr lang="en-US" sz="1800" dirty="0">
                <a:effectLst/>
                <a:latin typeface="Times"/>
                <a:ea typeface="Times New Roman" panose="02020603050405020304" pitchFamily="18" charset="0"/>
              </a:rPr>
              <a:t>Not including Procedure-Only in the main analysis: </a:t>
            </a:r>
          </a:p>
          <a:p>
            <a:pPr marL="0" marR="0">
              <a:spcBef>
                <a:spcPts val="0"/>
              </a:spcBef>
              <a:spcAft>
                <a:spcPts val="0"/>
              </a:spcAft>
            </a:pPr>
            <a:endParaRPr lang="en-US" sz="1800" dirty="0">
              <a:effectLst/>
              <a:latin typeface="Times"/>
              <a:ea typeface="Times New Roman" panose="02020603050405020304" pitchFamily="18" charset="0"/>
            </a:endParaRPr>
          </a:p>
          <a:p>
            <a:r>
              <a:rPr lang="en-US" dirty="0">
                <a:effectLst/>
                <a:latin typeface="Helvetica Neue" panose="02000503000000020004" pitchFamily="2" charset="0"/>
              </a:rPr>
              <a:t>For the purposes of the clustering analysis, we should run the analysis on the sample(=1st encounters) that meet that ABG criterion (1st PaCO2 above 45 &amp; w/n 1 calendar day of admission) or the ICD Criterion (ICD code for Hypercapnic RF)- but NOT include encounters that only meet the Procedure criteria (unless that encounter also meets one of the other 2 criterion; </a:t>
            </a:r>
            <a:r>
              <a:rPr lang="en-US" dirty="0" err="1">
                <a:effectLst/>
                <a:latin typeface="Helvetica Neue" panose="02000503000000020004" pitchFamily="2" charset="0"/>
              </a:rPr>
              <a:t>iirc</a:t>
            </a:r>
            <a:r>
              <a:rPr lang="en-US" dirty="0">
                <a:effectLst/>
                <a:latin typeface="Helvetica Neue" panose="02000503000000020004" pitchFamily="2" charset="0"/>
              </a:rPr>
              <a:t> how the code is structured, this means just dropping the proc group). </a:t>
            </a:r>
          </a:p>
          <a:p>
            <a:r>
              <a:rPr lang="en-US" dirty="0">
                <a:effectLst/>
                <a:latin typeface="Helvetica Neue" panose="02000503000000020004" pitchFamily="2" charset="0"/>
              </a:rPr>
              <a:t>Reasoning: </a:t>
            </a:r>
          </a:p>
          <a:p>
            <a:pPr>
              <a:buFont typeface="Arial" panose="020B0604020202020204" pitchFamily="34" charset="0"/>
              <a:buChar char="•"/>
            </a:pPr>
            <a:r>
              <a:rPr lang="en-US" dirty="0">
                <a:effectLst/>
                <a:latin typeface="Helvetica Neue" panose="02000503000000020004" pitchFamily="2" charset="0"/>
              </a:rPr>
              <a:t>Patients in ABG and ICD groups have a claim to have hypercapnic respiratory failure group (ref. Std test, and someone has labeled them as such) whereas having a NIV or IMV procedure code could be other types of respiratory failure. The literature has only used procedure code as *part* of a definition (in combination with other features). </a:t>
            </a:r>
          </a:p>
          <a:p>
            <a:pPr>
              <a:buFont typeface="Arial" panose="020B0604020202020204" pitchFamily="34" charset="0"/>
              <a:buChar char="•"/>
            </a:pPr>
            <a:r>
              <a:rPr lang="en-US" dirty="0">
                <a:effectLst/>
                <a:latin typeface="Helvetica Neue" panose="02000503000000020004" pitchFamily="2" charset="0"/>
              </a:rPr>
              <a:t>We’ll make use of the procedure </a:t>
            </a:r>
            <a:r>
              <a:rPr lang="en-US" dirty="0" err="1">
                <a:effectLst/>
                <a:latin typeface="Helvetica Neue" panose="02000503000000020004" pitchFamily="2" charset="0"/>
              </a:rPr>
              <a:t>codings</a:t>
            </a:r>
            <a:r>
              <a:rPr lang="en-US" dirty="0">
                <a:effectLst/>
                <a:latin typeface="Helvetica Neue" panose="02000503000000020004" pitchFamily="2" charset="0"/>
              </a:rPr>
              <a:t> in 3 ways: </a:t>
            </a:r>
          </a:p>
          <a:p>
            <a:pPr marL="742950" lvl="1" indent="-285750">
              <a:buFont typeface="Arial" panose="020B0604020202020204" pitchFamily="34" charset="0"/>
              <a:buChar char="•"/>
            </a:pPr>
            <a:r>
              <a:rPr lang="en-US" dirty="0">
                <a:effectLst/>
                <a:latin typeface="Helvetica Neue" panose="02000503000000020004" pitchFamily="2" charset="0"/>
              </a:rPr>
              <a:t>As an *outcome* (</a:t>
            </a:r>
            <a:r>
              <a:rPr lang="en-US" dirty="0" err="1">
                <a:effectLst/>
                <a:latin typeface="Helvetica Neue" panose="02000503000000020004" pitchFamily="2" charset="0"/>
              </a:rPr>
              <a:t>ie</a:t>
            </a:r>
            <a:r>
              <a:rPr lang="en-US" dirty="0">
                <a:effectLst/>
                <a:latin typeface="Helvetica Neue" panose="02000503000000020004" pitchFamily="2" charset="0"/>
              </a:rPr>
              <a:t>, how often do different clusters or cohort definitions select patients who need these interventions)</a:t>
            </a:r>
          </a:p>
          <a:p>
            <a:pPr marL="742950" lvl="1" indent="-285750">
              <a:buFont typeface="Arial" panose="020B0604020202020204" pitchFamily="34" charset="0"/>
              <a:buChar char="•"/>
            </a:pPr>
            <a:r>
              <a:rPr lang="en-US" dirty="0">
                <a:effectLst/>
                <a:latin typeface="Helvetica Neue" panose="02000503000000020004" pitchFamily="2" charset="0"/>
              </a:rPr>
              <a:t>As part of construction the cohort definition (I’ll do this in </a:t>
            </a:r>
            <a:r>
              <a:rPr lang="en-US" dirty="0" err="1">
                <a:effectLst/>
                <a:latin typeface="Helvetica Neue" panose="02000503000000020004" pitchFamily="2" charset="0"/>
              </a:rPr>
              <a:t>stata</a:t>
            </a:r>
            <a:r>
              <a:rPr lang="en-US" dirty="0">
                <a:effectLst/>
                <a:latin typeface="Helvetica Neue" panose="02000503000000020004" pitchFamily="2" charset="0"/>
              </a:rPr>
              <a:t>; </a:t>
            </a:r>
            <a:r>
              <a:rPr lang="en-US" dirty="0" err="1">
                <a:effectLst/>
                <a:latin typeface="Helvetica Neue" panose="02000503000000020004" pitchFamily="2" charset="0"/>
              </a:rPr>
              <a:t>e.e.</a:t>
            </a:r>
            <a:r>
              <a:rPr lang="en-US" dirty="0">
                <a:effectLst/>
                <a:latin typeface="Helvetica Neue" panose="02000503000000020004" pitchFamily="2" charset="0"/>
              </a:rPr>
              <a:t> how does the definition used in Study A selection patients)</a:t>
            </a:r>
          </a:p>
          <a:p>
            <a:pPr marL="742950" lvl="1" indent="-285750">
              <a:buFont typeface="Arial" panose="020B0604020202020204" pitchFamily="34" charset="0"/>
              <a:buChar char="•"/>
            </a:pPr>
            <a:r>
              <a:rPr lang="en-US" dirty="0">
                <a:effectLst/>
                <a:latin typeface="Helvetica Neue" panose="02000503000000020004" pitchFamily="2" charset="0"/>
              </a:rPr>
              <a:t>As features into the PCA</a:t>
            </a:r>
          </a:p>
          <a:p>
            <a:pPr marL="0" marR="0">
              <a:spcBef>
                <a:spcPts val="0"/>
              </a:spcBef>
              <a:spcAft>
                <a:spcPts val="0"/>
              </a:spcAft>
            </a:pPr>
            <a:endParaRPr lang="en-US" sz="1800" dirty="0">
              <a:effectLst/>
              <a:latin typeface="Times"/>
              <a:ea typeface="Times New Roman" panose="02020603050405020304" pitchFamily="18" charset="0"/>
            </a:endParaRPr>
          </a:p>
          <a:p>
            <a:pPr marL="0" marR="0">
              <a:spcBef>
                <a:spcPts val="0"/>
              </a:spcBef>
              <a:spcAft>
                <a:spcPts val="0"/>
              </a:spcAft>
            </a:pPr>
            <a:endParaRPr lang="en-US" sz="1800" dirty="0">
              <a:effectLst/>
              <a:latin typeface="Times"/>
              <a:ea typeface="Times New Roman" panose="02020603050405020304" pitchFamily="18" charset="0"/>
            </a:endParaRPr>
          </a:p>
          <a:p>
            <a:pPr marL="0" marR="0">
              <a:spcBef>
                <a:spcPts val="0"/>
              </a:spcBef>
              <a:spcAft>
                <a:spcPts val="0"/>
              </a:spcAft>
            </a:pPr>
            <a:endParaRPr lang="en-US" sz="1800" dirty="0">
              <a:effectLst/>
              <a:latin typeface="Times"/>
              <a:ea typeface="Times New Roman" panose="02020603050405020304" pitchFamily="18" charset="0"/>
            </a:endParaRPr>
          </a:p>
          <a:p>
            <a:pPr marL="0" marR="0">
              <a:spcBef>
                <a:spcPts val="0"/>
              </a:spcBef>
              <a:spcAft>
                <a:spcPts val="0"/>
              </a:spcAft>
            </a:pPr>
            <a:endParaRPr lang="en-US" sz="1800" dirty="0">
              <a:effectLst/>
              <a:latin typeface="Times"/>
              <a:ea typeface="Times New Roman" panose="02020603050405020304" pitchFamily="18" charset="0"/>
            </a:endParaRPr>
          </a:p>
          <a:p>
            <a:pPr marL="0" marR="0">
              <a:spcBef>
                <a:spcPts val="0"/>
              </a:spcBef>
              <a:spcAft>
                <a:spcPts val="0"/>
              </a:spcAft>
            </a:pPr>
            <a:r>
              <a:rPr lang="en-US" sz="1800" dirty="0">
                <a:effectLst/>
                <a:latin typeface="Times"/>
                <a:ea typeface="Times New Roman" panose="02020603050405020304" pitchFamily="18" charset="0"/>
              </a:rPr>
              <a:t>IRB Exemption:  IRB_00152089</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a:ea typeface="Times New Roman" panose="02020603050405020304" pitchFamily="18" charset="0"/>
              </a:rPr>
              <a:t>“The data used in this study was collected on [INSERT DATE OF ANALYSIS OR DATE OF DATA DOWNLOAD] from the TriNetX [INSERT NETWORK NAME] Network, which provided access to electronic medical records (diagnoses, procedures, medications, laboratory values, genomic information) from approximately [##] million patients from [##] healthcare organizations. TriNetX, LLC is compliant with the Health Insurance Portability and Accountability Act (HIPAA), the US federal law which protects the privacy and security of healthcare data, and any additional data privacy regulations applicable to the contributing HCO. TriNetX is certified to the ISO 27001:2013 standard and maintains an Information Security Management System (ISMS) to ensure the protection of the healthcare data it has access to and to meet the requirements of the HIPAA Security Rule. Any data displayed on the TriNetX Platform in aggregate form, or any patient level data provided in a data set generated by the TriNetX Platform, only contains de-identified data as per the de-identification standard defined in Section §164.514(a) of the HIPAA Privacy Rule. The process by which the data is de-identified is attested to through a formal determination by a qualified expert as defined in Section §164.514(b)(1) of the HIPAA Privacy Rule. Because this study used only de-identified patient records and did not involve the collection, use, or transmittal of individually identifiable data, this study was exempted from Institutional Review Board approval”</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6154C9C-28C3-5141-89EE-A48E8C9C2C49}" type="slidenum">
              <a:rPr lang="en-US" smtClean="0"/>
              <a:t>18</a:t>
            </a:fld>
            <a:endParaRPr lang="en-US"/>
          </a:p>
        </p:txBody>
      </p:sp>
    </p:spTree>
    <p:extLst>
      <p:ext uri="{BB962C8B-B14F-4D97-AF65-F5344CB8AC3E}">
        <p14:creationId xmlns:p14="http://schemas.microsoft.com/office/powerpoint/2010/main" val="2385918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Perhaps go through and give metrics for how much the original data varied from this: https://www-</a:t>
            </a:r>
            <a:r>
              <a:rPr lang="en-US" dirty="0" err="1">
                <a:effectLst/>
                <a:latin typeface="Helvetica Neue" panose="02000503000000020004" pitchFamily="2" charset="0"/>
              </a:rPr>
              <a:t>ncbi</a:t>
            </a:r>
            <a:r>
              <a:rPr lang="en-US" dirty="0">
                <a:effectLst/>
                <a:latin typeface="Helvetica Neue" panose="02000503000000020004" pitchFamily="2" charset="0"/>
              </a:rPr>
              <a:t>-</a:t>
            </a:r>
            <a:r>
              <a:rPr lang="en-US" dirty="0" err="1">
                <a:effectLst/>
                <a:latin typeface="Helvetica Neue" panose="02000503000000020004" pitchFamily="2" charset="0"/>
              </a:rPr>
              <a:t>nlm-nih-gov.ezproxy.lib.utah.edu</a:t>
            </a:r>
            <a:r>
              <a:rPr lang="en-US" dirty="0">
                <a:effectLst/>
                <a:latin typeface="Helvetica Neue" panose="02000503000000020004" pitchFamily="2" charset="0"/>
              </a:rPr>
              <a:t>/</a:t>
            </a:r>
            <a:r>
              <a:rPr lang="en-US" dirty="0" err="1">
                <a:effectLst/>
                <a:latin typeface="Helvetica Neue" panose="02000503000000020004" pitchFamily="2" charset="0"/>
              </a:rPr>
              <a:t>pmc</a:t>
            </a:r>
            <a:r>
              <a:rPr lang="en-US" dirty="0">
                <a:effectLst/>
                <a:latin typeface="Helvetica Neue" panose="02000503000000020004" pitchFamily="2" charset="0"/>
              </a:rPr>
              <a:t>/articles/PMC5051581/ </a:t>
            </a:r>
            <a:r>
              <a:rPr lang="en-US" dirty="0">
                <a:effectLst/>
                <a:latin typeface="Helvetica Neue" panose="02000503000000020004" pitchFamily="2" charset="0"/>
                <a:sym typeface="Wingdings" pitchFamily="2" charset="2"/>
              </a:rPr>
              <a:t>- different categories/metrics of data quality</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BMI: 10-100 - BMI is truncated at 50 to avoid identifying notable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RR: 2-75 --- // </a:t>
            </a:r>
            <a:r>
              <a:rPr lang="en-US" dirty="0" err="1">
                <a:effectLst/>
                <a:latin typeface="Helvetica Neue" panose="02000503000000020004" pitchFamily="2" charset="0"/>
              </a:rPr>
              <a:t>whats</a:t>
            </a:r>
            <a:r>
              <a:rPr lang="en-US" dirty="0">
                <a:effectLst/>
                <a:latin typeface="Helvetica Neue" panose="02000503000000020004" pitchFamily="2" charset="0"/>
              </a:rPr>
              <a:t> going on with respiratory rates below 4?  - do we think these are coding errors or peri-arrest? — seems like they are preferentially in the ventilation procedure code group… perhaps this is an error in how IMV vs spontaneous breaths are coded in the dataset? I think nothing to do here yet. </a:t>
            </a:r>
          </a:p>
          <a:p>
            <a:endParaRPr lang="en-US" dirty="0">
              <a:effectLst/>
              <a:latin typeface="Helvetica Neue" panose="02000503000000020004" pitchFamily="2" charset="0"/>
            </a:endParaRPr>
          </a:p>
          <a:p>
            <a:r>
              <a:rPr lang="en-US" dirty="0">
                <a:effectLst/>
                <a:latin typeface="Helvetica Neue" panose="02000503000000020004" pitchFamily="2" charset="0"/>
              </a:rPr>
              <a:t>Temp(F): 30 - 110</a:t>
            </a:r>
          </a:p>
          <a:p>
            <a:r>
              <a:rPr lang="en-US" dirty="0">
                <a:effectLst/>
                <a:latin typeface="Helvetica Neue" panose="02000503000000020004" pitchFamily="2" charset="0"/>
              </a:rPr>
              <a:t>Sys BP: 30 - 350</a:t>
            </a:r>
          </a:p>
          <a:p>
            <a:r>
              <a:rPr lang="en-US" dirty="0" err="1">
                <a:effectLst/>
                <a:latin typeface="Helvetica Neue" panose="02000503000000020004" pitchFamily="2" charset="0"/>
              </a:rPr>
              <a:t>Dia</a:t>
            </a:r>
            <a:r>
              <a:rPr lang="en-US" dirty="0">
                <a:effectLst/>
                <a:latin typeface="Helvetica Neue" panose="02000503000000020004" pitchFamily="2" charset="0"/>
              </a:rPr>
              <a:t> BP: (15 on revamp) 20 - 250</a:t>
            </a:r>
          </a:p>
          <a:p>
            <a:r>
              <a:rPr lang="en-US" dirty="0">
                <a:effectLst/>
                <a:latin typeface="Helvetica Neue" panose="02000503000000020004" pitchFamily="2" charset="0"/>
              </a:rPr>
              <a:t>SpO2: 50-100</a:t>
            </a:r>
          </a:p>
          <a:p>
            <a:r>
              <a:rPr lang="en-US" dirty="0">
                <a:effectLst/>
                <a:latin typeface="Helvetica Neue" panose="02000503000000020004" pitchFamily="2" charset="0"/>
              </a:rPr>
              <a:t>HR: 15 - 300</a:t>
            </a:r>
          </a:p>
          <a:p>
            <a:endParaRPr lang="en-US" dirty="0"/>
          </a:p>
          <a:p>
            <a:r>
              <a:rPr lang="en-US" dirty="0">
                <a:effectLst/>
                <a:latin typeface="Helvetica Neue" panose="02000503000000020004" pitchFamily="2" charset="0"/>
              </a:rPr>
              <a:t>Temp: outside 70F - 110F;  20c - 43c </a:t>
            </a:r>
          </a:p>
          <a:p>
            <a:r>
              <a:rPr lang="en-US" dirty="0">
                <a:effectLst/>
                <a:latin typeface="Helvetica Neue" panose="02000503000000020004" pitchFamily="2" charset="0"/>
              </a:rPr>
              <a:t>*** If temperature is between 20-43, can be assumed to represent C and converted to Fahrenheit</a:t>
            </a:r>
          </a:p>
          <a:p>
            <a:endParaRPr lang="en-US" dirty="0"/>
          </a:p>
          <a:p>
            <a:endParaRPr lang="en-US" dirty="0"/>
          </a:p>
          <a:p>
            <a:endParaRPr lang="en-US" dirty="0"/>
          </a:p>
          <a:p>
            <a:r>
              <a:rPr lang="en-US" dirty="0"/>
              <a:t>Example methods discussion </a:t>
            </a:r>
            <a:r>
              <a:rPr lang="en-US" dirty="0">
                <a:effectLst/>
                <a:latin typeface="Helvetica Neue" panose="02000503000000020004" pitchFamily="2" charset="0"/>
              </a:rPr>
              <a:t>from supplement here: </a:t>
            </a:r>
            <a:r>
              <a:rPr lang="en-US" dirty="0">
                <a:solidFill>
                  <a:srgbClr val="DCA10D"/>
                </a:solidFill>
                <a:effectLst/>
                <a:latin typeface="Helvetica Neue" panose="02000503000000020004" pitchFamily="2" charset="0"/>
                <a:hlinkClick r:id="rId3"/>
              </a:rPr>
              <a:t>https://www.ncbi.nlm.nih.gov/pmc/articles/PMC8404019/</a:t>
            </a:r>
            <a:r>
              <a:rPr lang="en-US" dirty="0">
                <a:effectLst/>
                <a:latin typeface="Helvetica Neue" panose="02000503000000020004" pitchFamily="2" charset="0"/>
              </a:rPr>
              <a:t>) </a:t>
            </a:r>
            <a:endParaRPr lang="en-US" dirty="0"/>
          </a:p>
          <a:p>
            <a:br>
              <a:rPr lang="en-US" dirty="0">
                <a:effectLst/>
                <a:latin typeface="Helvetica Neue" panose="02000503000000020004" pitchFamily="2" charset="0"/>
              </a:rPr>
            </a:br>
            <a:r>
              <a:rPr lang="en-US" dirty="0">
                <a:effectLst/>
                <a:latin typeface="Helvetica Neue" panose="02000503000000020004" pitchFamily="2" charset="0"/>
              </a:rPr>
              <a:t>“Step I. Data preprocessing</a:t>
            </a:r>
          </a:p>
          <a:p>
            <a:r>
              <a:rPr lang="en-US" dirty="0">
                <a:effectLst/>
                <a:latin typeface="Helvetica Neue" panose="02000503000000020004" pitchFamily="2" charset="0"/>
              </a:rPr>
              <a:t>To ensure data quality and hypothesis of clustering algorithm was satisfied, the following preprocessing steps were performed:</a:t>
            </a:r>
          </a:p>
          <a:p>
            <a:endParaRPr lang="en-US" dirty="0">
              <a:effectLst/>
              <a:latin typeface="Helvetica Neue" panose="02000503000000020004" pitchFamily="2" charset="0"/>
            </a:endParaRPr>
          </a:p>
          <a:p>
            <a:r>
              <a:rPr lang="en-US" dirty="0">
                <a:effectLst/>
                <a:latin typeface="Helvetica Neue" panose="02000503000000020004" pitchFamily="2" charset="0"/>
              </a:rPr>
              <a:t>(1) data cleaning</a:t>
            </a:r>
          </a:p>
          <a:p>
            <a:r>
              <a:rPr lang="en-US" dirty="0">
                <a:effectLst/>
                <a:latin typeface="Helvetica Neue" panose="02000503000000020004" pitchFamily="2" charset="0"/>
              </a:rPr>
              <a:t>Data cleaning was performed on vital monitoring and lab result data to filter out erroneous measurement and correct unsuccessful default data conversion. We examined the statistics and distribution plot of selected clinical variables and FiO2 which were used in calculation of PaO2/FiO2 ratio (P/F ratio). Erroneous measurement such as pH &lt; 6 were removed from the dataset. Additional data conversion was performed on entries where the default data conversion is unsuccessful. For example, bicarbonate measure recorded as “&gt;45” was converted to 45 and age recorded as “&gt;89” was converted to 89. For calculation of P/F ratio, if multiple arterial blood gas test (ABG test) results were recorded at same timestamp with different FiO2 settings, P/F ratio were marked as missing value since we were unable to map PaO2 measurements to corresponding FiO2 ventilator settings. </a:t>
            </a:r>
          </a:p>
          <a:p>
            <a:r>
              <a:rPr lang="en-US" dirty="0">
                <a:effectLst/>
                <a:latin typeface="Helvetica Neue" panose="02000503000000020004" pitchFamily="2" charset="0"/>
              </a:rPr>
              <a:t> </a:t>
            </a:r>
          </a:p>
          <a:p>
            <a:r>
              <a:rPr lang="en-US" dirty="0">
                <a:effectLst/>
                <a:latin typeface="Helvetica Neue" panose="02000503000000020004" pitchFamily="2" charset="0"/>
              </a:rPr>
              <a:t>(2) distribution transformation</a:t>
            </a:r>
          </a:p>
          <a:p>
            <a:r>
              <a:rPr lang="en-US" dirty="0">
                <a:effectLst/>
                <a:latin typeface="Helvetica Neue" panose="02000503000000020004" pitchFamily="2" charset="0"/>
              </a:rPr>
              <a:t>We examined skewness and distribution plot of selected variables and applied log transformation on variables with long trails (e.g. Blood Urea Nitrogen, Creatinine).</a:t>
            </a:r>
          </a:p>
          <a:p>
            <a:r>
              <a:rPr lang="en-US" dirty="0">
                <a:effectLst/>
                <a:latin typeface="Helvetica Neue" panose="02000503000000020004" pitchFamily="2" charset="0"/>
              </a:rPr>
              <a:t> </a:t>
            </a:r>
          </a:p>
          <a:p>
            <a:r>
              <a:rPr lang="en-US" dirty="0">
                <a:effectLst/>
                <a:latin typeface="Helvetica Neue" panose="02000503000000020004" pitchFamily="2" charset="0"/>
              </a:rPr>
              <a:t>(3) extreme value bounding</a:t>
            </a:r>
          </a:p>
          <a:p>
            <a:r>
              <a:rPr lang="en-US" dirty="0">
                <a:effectLst/>
                <a:latin typeface="Helvetica Neue" panose="02000503000000020004" pitchFamily="2" charset="0"/>
              </a:rPr>
              <a:t>Due to clustering algorithms are sensitive to outliers, we bounded all measurements to their 0.02 and 0.98 percentile respectively to eliminate erroneous and extreme values.</a:t>
            </a:r>
          </a:p>
          <a:p>
            <a:r>
              <a:rPr lang="en-US" dirty="0">
                <a:effectLst/>
                <a:latin typeface="Helvetica Neue" panose="02000503000000020004" pitchFamily="2" charset="0"/>
              </a:rPr>
              <a:t> </a:t>
            </a:r>
          </a:p>
          <a:p>
            <a:r>
              <a:rPr lang="en-US" dirty="0">
                <a:effectLst/>
                <a:latin typeface="Helvetica Neue" panose="02000503000000020004" pitchFamily="2" charset="0"/>
              </a:rPr>
              <a:t>(4) normalization</a:t>
            </a:r>
          </a:p>
          <a:p>
            <a:r>
              <a:rPr lang="en-US" dirty="0">
                <a:effectLst/>
                <a:latin typeface="Helvetica Neue" panose="02000503000000020004" pitchFamily="2" charset="0"/>
              </a:rPr>
              <a:t>Normalization was performed for each variable. Categorical variables are encoded by 0 and 1.</a:t>
            </a:r>
          </a:p>
          <a:p>
            <a:r>
              <a:rPr lang="en-US" dirty="0">
                <a:effectLst/>
                <a:latin typeface="Helvetica Neue" panose="02000503000000020004" pitchFamily="2" charset="0"/>
              </a:rPr>
              <a:t> </a:t>
            </a:r>
          </a:p>
          <a:p>
            <a:r>
              <a:rPr lang="en-US" dirty="0">
                <a:effectLst/>
                <a:latin typeface="Helvetica Neue" panose="02000503000000020004" pitchFamily="2" charset="0"/>
              </a:rPr>
              <a:t>(5) removing observations with missing variables</a:t>
            </a:r>
          </a:p>
          <a:p>
            <a:r>
              <a:rPr lang="en-US" dirty="0">
                <a:effectLst/>
                <a:latin typeface="Helvetica Neue" panose="02000503000000020004" pitchFamily="2" charset="0"/>
              </a:rPr>
              <a:t>Large number of missing values indicate high degree of information loss. To ensure observations in </a:t>
            </a:r>
            <a:r>
              <a:rPr lang="en-US" dirty="0" err="1">
                <a:effectLst/>
                <a:latin typeface="Helvetica Neue" panose="02000503000000020004" pitchFamily="2" charset="0"/>
              </a:rPr>
              <a:t>eICU</a:t>
            </a:r>
            <a:r>
              <a:rPr lang="en-US" dirty="0">
                <a:effectLst/>
                <a:latin typeface="Helvetica Neue" panose="02000503000000020004" pitchFamily="2" charset="0"/>
              </a:rPr>
              <a:t> derivation cohort contains adequate information for clustering, all patients with 10 or more missing variables were removed.</a:t>
            </a:r>
          </a:p>
          <a:p>
            <a:r>
              <a:rPr lang="en-US" dirty="0">
                <a:effectLst/>
                <a:latin typeface="Helvetica Neue" panose="02000503000000020004" pitchFamily="2" charset="0"/>
              </a:rPr>
              <a:t> </a:t>
            </a:r>
          </a:p>
          <a:p>
            <a:r>
              <a:rPr lang="en-US" dirty="0">
                <a:effectLst/>
                <a:latin typeface="Helvetica Neue" panose="02000503000000020004" pitchFamily="2" charset="0"/>
              </a:rPr>
              <a:t>(6) missing value imputation</a:t>
            </a:r>
          </a:p>
          <a:p>
            <a:r>
              <a:rPr lang="en-US" dirty="0">
                <a:effectLst/>
                <a:latin typeface="Helvetica Neue" panose="02000503000000020004" pitchFamily="2" charset="0"/>
              </a:rPr>
              <a:t>We observed missing values in </a:t>
            </a:r>
            <a:r>
              <a:rPr lang="en-US" dirty="0" err="1">
                <a:effectLst/>
                <a:latin typeface="Helvetica Neue" panose="02000503000000020004" pitchFamily="2" charset="0"/>
              </a:rPr>
              <a:t>eICU</a:t>
            </a:r>
            <a:r>
              <a:rPr lang="en-US" dirty="0">
                <a:effectLst/>
                <a:latin typeface="Helvetica Neue" panose="02000503000000020004" pitchFamily="2" charset="0"/>
              </a:rPr>
              <a:t> dataset under different variable extraction window.</a:t>
            </a:r>
            <a:r>
              <a:rPr lang="en-US" baseline="30000" dirty="0">
                <a:effectLst/>
                <a:latin typeface="Helvetica Neue" panose="02000503000000020004" pitchFamily="2" charset="0"/>
              </a:rPr>
              <a:t>1</a:t>
            </a:r>
            <a:r>
              <a:rPr lang="en-US" dirty="0">
                <a:effectLst/>
                <a:latin typeface="Helvetica Neue" panose="02000503000000020004" pitchFamily="2" charset="0"/>
              </a:rPr>
              <a:t> Due to clustering algorithm did not accept missing value as input, data imputation is required. We assumed: variables are missing at random (MAR). Multiple imputation by chained equations (MICE) was applied to the dataset and all clinical variables were modeled by linear regression.</a:t>
            </a:r>
            <a:r>
              <a:rPr lang="en-US" baseline="30000" dirty="0">
                <a:effectLst/>
                <a:latin typeface="Helvetica Neue" panose="02000503000000020004" pitchFamily="2" charset="0"/>
              </a:rPr>
              <a:t>2,3</a:t>
            </a:r>
            <a:r>
              <a:rPr lang="en-US" dirty="0">
                <a:effectLst/>
                <a:latin typeface="Helvetica Neue" panose="02000503000000020004" pitchFamily="2" charset="0"/>
              </a:rPr>
              <a:t> MICE generated 10 independent datasets in the imputation procedure. For visualization, the last imputed dataset was selected to generate plots. For modelling, standard clustering was performed on each of the imputed datasets, and their parameters were pooled to obtain the final model.</a:t>
            </a:r>
          </a:p>
          <a:p>
            <a:r>
              <a:rPr lang="en-US" dirty="0">
                <a:effectLst/>
                <a:latin typeface="Helvetica Neue" panose="02000503000000020004" pitchFamily="2" charset="0"/>
              </a:rPr>
              <a:t> </a:t>
            </a:r>
          </a:p>
          <a:p>
            <a:r>
              <a:rPr lang="en-US" dirty="0">
                <a:effectLst/>
                <a:latin typeface="Helvetica Neue" panose="02000503000000020004" pitchFamily="2" charset="0"/>
              </a:rPr>
              <a:t>(7) correlation analysis</a:t>
            </a:r>
          </a:p>
          <a:p>
            <a:r>
              <a:rPr lang="en-US" dirty="0">
                <a:effectLst/>
                <a:latin typeface="Helvetica Neue" panose="02000503000000020004" pitchFamily="2" charset="0"/>
              </a:rPr>
              <a:t>Correlation matrix of selected clinical variables was analyzed.</a:t>
            </a:r>
          </a:p>
          <a:p>
            <a:r>
              <a:rPr lang="en-US" dirty="0">
                <a:effectLst/>
                <a:latin typeface="Helvetica Neue" panose="02000503000000020004" pitchFamily="2" charset="0"/>
              </a:rPr>
              <a:t>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a:t>
            </a:r>
          </a:p>
          <a:p>
            <a:r>
              <a:rPr lang="en-US" dirty="0">
                <a:effectLst/>
                <a:latin typeface="Helvetica Neue" panose="02000503000000020004" pitchFamily="2" charset="0"/>
              </a:rPr>
              <a:t>Step II. Understanding the clustering structure</a:t>
            </a:r>
          </a:p>
          <a:p>
            <a:r>
              <a:rPr lang="en-US" dirty="0">
                <a:effectLst/>
                <a:latin typeface="Helvetica Neue" panose="02000503000000020004" pitchFamily="2" charset="0"/>
              </a:rPr>
              <a:t>Data points can group in non-overlapping balls with clear boundaries in between or group in one ball that can be partitioned into multiple subgroup in high dimensional space. To understand the grouping structure of points, we applied a clustering algorithm called ordering points to identify the clustering structure (OPTICS).</a:t>
            </a:r>
            <a:r>
              <a:rPr lang="en-US" baseline="30000" dirty="0">
                <a:effectLst/>
                <a:latin typeface="Helvetica Neue" panose="02000503000000020004" pitchFamily="2" charset="0"/>
              </a:rPr>
              <a:t>4</a:t>
            </a:r>
            <a:r>
              <a:rPr lang="en-US" dirty="0">
                <a:effectLst/>
                <a:latin typeface="Helvetica Neue" panose="02000503000000020004" pitchFamily="2" charset="0"/>
              </a:rPr>
              <a:t> OPTICS is a density-based model which can detect clusters in various densities. A reachability plot was produced with OPTICS, which was used to determine if data points are group in non-overlapping balls. If the reachability plot consists multiple segmented curves with points on the tail of one curve significantly higher than most points on another curve, points in the underlying dataset are likely group in non-overlapping balls. If the reachability plot consists one smooth curve, points in the underlying dataset are likely to group in one ball. The reachability plot for both </a:t>
            </a:r>
            <a:r>
              <a:rPr lang="en-US" dirty="0" err="1">
                <a:effectLst/>
                <a:latin typeface="Helvetica Neue" panose="02000503000000020004" pitchFamily="2" charset="0"/>
              </a:rPr>
              <a:t>eICU</a:t>
            </a:r>
            <a:r>
              <a:rPr lang="en-US" dirty="0">
                <a:effectLst/>
                <a:latin typeface="Helvetica Neue" panose="02000503000000020004" pitchFamily="2" charset="0"/>
              </a:rPr>
              <a:t> derivation and validation cohort were smooth curves, indicating that points were grouped in one ball and that partition clustering model was preferred. </a:t>
            </a:r>
          </a:p>
          <a:p>
            <a:r>
              <a:rPr lang="en-US" dirty="0">
                <a:effectLst/>
                <a:latin typeface="Helvetica Neue" panose="02000503000000020004" pitchFamily="2" charset="0"/>
              </a:rPr>
              <a:t> </a:t>
            </a:r>
          </a:p>
          <a:p>
            <a:r>
              <a:rPr lang="en-US" dirty="0">
                <a:effectLst/>
                <a:latin typeface="Helvetica Neue" panose="02000503000000020004" pitchFamily="2" charset="0"/>
              </a:rPr>
              <a:t>Step III. Clustering </a:t>
            </a:r>
          </a:p>
          <a:p>
            <a:r>
              <a:rPr lang="en-US" dirty="0">
                <a:effectLst/>
                <a:latin typeface="Helvetica Neue" panose="02000503000000020004" pitchFamily="2" charset="0"/>
              </a:rPr>
              <a:t>We used centroid based K-means clustering (K-Means) as the clustering model in this study. To determine the optimal number of cluster k, we examined the Gap statistics and the Gap* statistics. Consensus clustering (CC) is used the cross validation the cluster assignment of K-Means. </a:t>
            </a:r>
          </a:p>
          <a:p>
            <a:r>
              <a:rPr lang="en-US" dirty="0">
                <a:effectLst/>
                <a:latin typeface="Helvetica Neue" panose="02000503000000020004" pitchFamily="2" charset="0"/>
              </a:rPr>
              <a:t> </a:t>
            </a:r>
          </a:p>
          <a:p>
            <a:r>
              <a:rPr lang="en-US" dirty="0">
                <a:effectLst/>
                <a:latin typeface="Helvetica Neue" panose="02000503000000020004" pitchFamily="2" charset="0"/>
              </a:rPr>
              <a:t>To evaluate the clustering result, we considered both theoretical and practical factors including: (1) Goodness of fit (2) Adequate large cluster size (3) Salient difference in clinical characteristics between different phenotypes. Phenotypes were visualized by: (1) t-distributed stochastic neighbor embedding plots (t-SNE)</a:t>
            </a:r>
            <a:r>
              <a:rPr lang="en-US" baseline="30000" dirty="0">
                <a:effectLst/>
                <a:latin typeface="Helvetica Neue" panose="02000503000000020004" pitchFamily="2" charset="0"/>
              </a:rPr>
              <a:t>5</a:t>
            </a:r>
            <a:r>
              <a:rPr lang="en-US" dirty="0">
                <a:effectLst/>
                <a:latin typeface="Helvetica Neue" panose="02000503000000020004" pitchFamily="2" charset="0"/>
              </a:rPr>
              <a:t> (2) Line plot of variables normalized by 3 phenotype population mean (3) Rank plot of variables normalized by 2 phenotype population mean. </a:t>
            </a:r>
          </a:p>
          <a:p>
            <a:r>
              <a:rPr lang="en-US" dirty="0">
                <a:effectLst/>
                <a:latin typeface="Helvetica Neue" panose="02000503000000020004" pitchFamily="2" charset="0"/>
              </a:rPr>
              <a:t> </a:t>
            </a:r>
          </a:p>
          <a:p>
            <a:r>
              <a:rPr lang="en-US" dirty="0">
                <a:effectLst/>
                <a:latin typeface="Helvetica Neue" panose="02000503000000020004" pitchFamily="2" charset="0"/>
              </a:rPr>
              <a:t>The optimal number of cluster k is determined by the Gap statistics and the Gap* statistics. Gap statistic compares the total intra-cluster variation for number of cluster k with their expected values under the null hypothesis that distribution has no obvious cluster and is calculated as log of Intra-cluster sum of the pairwise distances.</a:t>
            </a:r>
            <a:r>
              <a:rPr lang="en-US" baseline="30000" dirty="0">
                <a:effectLst/>
                <a:latin typeface="Helvetica Neue" panose="02000503000000020004" pitchFamily="2" charset="0"/>
              </a:rPr>
              <a:t>6</a:t>
            </a:r>
            <a:r>
              <a:rPr lang="en-US" dirty="0">
                <a:effectLst/>
                <a:latin typeface="Helvetica Neue" panose="02000503000000020004" pitchFamily="2" charset="0"/>
              </a:rPr>
              <a:t> The difference between Gap statistics and Gap* statistics is that Gap* statistics remove the log function.</a:t>
            </a:r>
            <a:r>
              <a:rPr lang="en-US" baseline="30000" dirty="0">
                <a:effectLst/>
                <a:latin typeface="Helvetica Neue" panose="02000503000000020004" pitchFamily="2" charset="0"/>
              </a:rPr>
              <a:t>7</a:t>
            </a:r>
            <a:r>
              <a:rPr lang="en-US" dirty="0">
                <a:effectLst/>
                <a:latin typeface="Helvetica Neue" panose="02000503000000020004" pitchFamily="2" charset="0"/>
              </a:rPr>
              <a:t> In some cases, Gap statistics tend to overestimate the number of clusters but may outperform in the overlapping group cases. In these cases, the optimal number of cluster is determined by the highest Gap statistics value or identifying the first number of cluster k, such that </a:t>
            </a:r>
            <a:r>
              <a:rPr lang="en-US" dirty="0" err="1">
                <a:effectLst/>
                <a:latin typeface="Helvetica Neue" panose="02000503000000020004" pitchFamily="2" charset="0"/>
              </a:rPr>
              <a:t>Gap</a:t>
            </a:r>
            <a:r>
              <a:rPr lang="en-US" baseline="-25000" dirty="0" err="1">
                <a:effectLst/>
                <a:latin typeface="Helvetica Neue" panose="02000503000000020004" pitchFamily="2" charset="0"/>
              </a:rPr>
              <a:t>n</a:t>
            </a:r>
            <a:r>
              <a:rPr lang="en-US" dirty="0">
                <a:effectLst/>
                <a:latin typeface="Helvetica Neue" panose="02000503000000020004" pitchFamily="2" charset="0"/>
              </a:rPr>
              <a:t>(k) ≥ </a:t>
            </a:r>
            <a:r>
              <a:rPr lang="en-US" dirty="0" err="1">
                <a:effectLst/>
                <a:latin typeface="Helvetica Neue" panose="02000503000000020004" pitchFamily="2" charset="0"/>
              </a:rPr>
              <a:t>Gap</a:t>
            </a:r>
            <a:r>
              <a:rPr lang="en-US" baseline="-25000" dirty="0" err="1">
                <a:effectLst/>
                <a:latin typeface="Helvetica Neue" panose="02000503000000020004" pitchFamily="2" charset="0"/>
              </a:rPr>
              <a:t>n</a:t>
            </a:r>
            <a:r>
              <a:rPr lang="en-US" dirty="0">
                <a:effectLst/>
                <a:latin typeface="Helvetica Neue" panose="02000503000000020004" pitchFamily="2" charset="0"/>
              </a:rPr>
              <a:t>(k + 1) − s</a:t>
            </a:r>
            <a:r>
              <a:rPr lang="en-US" baseline="-25000" dirty="0">
                <a:effectLst/>
                <a:latin typeface="Helvetica Neue" panose="02000503000000020004" pitchFamily="2" charset="0"/>
              </a:rPr>
              <a:t>k+1</a:t>
            </a:r>
            <a:r>
              <a:rPr lang="en-US" dirty="0">
                <a:effectLst/>
                <a:latin typeface="Helvetica Neue" panose="02000503000000020004" pitchFamily="2" charset="0"/>
              </a:rPr>
              <a:t>. Both Diff value in Gap statistics plot and Gap* statistics plot suggested that optimal number of clusters is 3.</a:t>
            </a:r>
          </a:p>
          <a:p>
            <a:r>
              <a:rPr lang="en-US" dirty="0">
                <a:effectLst/>
                <a:latin typeface="Helvetica Neue" panose="02000503000000020004" pitchFamily="2" charset="0"/>
              </a:rPr>
              <a:t> </a:t>
            </a:r>
          </a:p>
          <a:p>
            <a:r>
              <a:rPr lang="en-US" dirty="0">
                <a:effectLst/>
                <a:latin typeface="Helvetica Neue" panose="02000503000000020004" pitchFamily="2" charset="0"/>
              </a:rPr>
              <a:t>To cross validate the cluster assigned by K-Means, we applied consensus clustering on same data to compare the difference in cluster assignments and phenotype clinical characteristics. Consensus clustering aims to group points into clusters by evaluating degree of confidence or “consensus” of two points are grouped into one cluster under the uncertainty of repeated subsampling.</a:t>
            </a:r>
            <a:r>
              <a:rPr lang="en-US" baseline="30000" dirty="0">
                <a:effectLst/>
                <a:latin typeface="Helvetica Neue" panose="02000503000000020004" pitchFamily="2" charset="0"/>
              </a:rPr>
              <a:t>8</a:t>
            </a:r>
            <a:r>
              <a:rPr lang="en-US" dirty="0">
                <a:effectLst/>
                <a:latin typeface="Helvetica Neue" panose="02000503000000020004" pitchFamily="2" charset="0"/>
              </a:rPr>
              <a:t> Pairwise consensus value is defined as “the proportion of time in which two point are grouped in the same cluster” and a high consensus value indicates high goodness of fit. We performed consensus clustering under the </a:t>
            </a:r>
            <a:r>
              <a:rPr lang="en-US" dirty="0" err="1">
                <a:effectLst/>
                <a:latin typeface="Helvetica Neue" panose="02000503000000020004" pitchFamily="2" charset="0"/>
              </a:rPr>
              <a:t>ConsensusClusterPlus</a:t>
            </a:r>
            <a:r>
              <a:rPr lang="en-US" dirty="0">
                <a:effectLst/>
                <a:latin typeface="Helvetica Neue" panose="02000503000000020004" pitchFamily="2" charset="0"/>
              </a:rPr>
              <a:t> implementation in R.</a:t>
            </a:r>
            <a:r>
              <a:rPr lang="en-US" baseline="30000" dirty="0">
                <a:effectLst/>
                <a:latin typeface="Helvetica Neue" panose="02000503000000020004" pitchFamily="2" charset="0"/>
              </a:rPr>
              <a:t>9</a:t>
            </a:r>
            <a:r>
              <a:rPr lang="en-US" dirty="0">
                <a:effectLst/>
                <a:latin typeface="Helvetica Neue" panose="02000503000000020004" pitchFamily="2" charset="0"/>
              </a:rPr>
              <a:t> We observe a sharp decline in Delta Area plot of CDF from 3 class to 4 class, indicating optimal number of clusters is likely to be 3. Under cluster number=3, cluster consensus for all cluster was above 0.8 and consensus matrix plot suggested that goodness of fit was high. </a:t>
            </a:r>
          </a:p>
          <a:p>
            <a:r>
              <a:rPr lang="en-US" dirty="0">
                <a:effectLst/>
                <a:latin typeface="Helvetica Neue" panose="02000503000000020004" pitchFamily="2" charset="0"/>
              </a:rPr>
              <a:t> </a:t>
            </a:r>
          </a:p>
          <a:p>
            <a:r>
              <a:rPr lang="en-US" dirty="0">
                <a:effectLst/>
                <a:latin typeface="Helvetica Neue" panose="02000503000000020004" pitchFamily="2" charset="0"/>
              </a:rPr>
              <a:t> </a:t>
            </a:r>
          </a:p>
          <a:p>
            <a:r>
              <a:rPr lang="en-US" dirty="0">
                <a:effectLst/>
                <a:latin typeface="Helvetica Neue" panose="02000503000000020004" pitchFamily="2" charset="0"/>
              </a:rPr>
              <a:t>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a:t>
            </a:r>
          </a:p>
          <a:p>
            <a:r>
              <a:rPr lang="en-US" dirty="0">
                <a:effectLst/>
                <a:latin typeface="Helvetica Neue" panose="02000503000000020004" pitchFamily="2" charset="0"/>
              </a:rPr>
              <a:t>To further test the stability and robustness of K-Means model, we evaluated the following factors: (1) changes in clinical characteristics of phenotypes between models trained on </a:t>
            </a:r>
            <a:r>
              <a:rPr lang="en-US" dirty="0" err="1">
                <a:effectLst/>
                <a:latin typeface="Helvetica Neue" panose="02000503000000020004" pitchFamily="2" charset="0"/>
              </a:rPr>
              <a:t>eICU</a:t>
            </a:r>
            <a:r>
              <a:rPr lang="en-US" dirty="0">
                <a:effectLst/>
                <a:latin typeface="Helvetica Neue" panose="02000503000000020004" pitchFamily="2" charset="0"/>
              </a:rPr>
              <a:t> derivation cohort and </a:t>
            </a:r>
            <a:r>
              <a:rPr lang="en-US" dirty="0" err="1">
                <a:effectLst/>
                <a:latin typeface="Helvetica Neue" panose="02000503000000020004" pitchFamily="2" charset="0"/>
              </a:rPr>
              <a:t>eICU</a:t>
            </a:r>
            <a:r>
              <a:rPr lang="en-US" dirty="0">
                <a:effectLst/>
                <a:latin typeface="Helvetica Neue" panose="02000503000000020004" pitchFamily="2" charset="0"/>
              </a:rPr>
              <a:t> validation cohort (2) variance of fitted parameters on multiple imputed datasets by MICE (3) changes in clinical characteristics of each phenotype by altering the clinical variable extraction window from +/-8 hours to +/-12 and +/-24 hours. The clinical characteristics of phenotype generated by K-Means were stable cross all the above tests.</a:t>
            </a:r>
          </a:p>
          <a:p>
            <a:r>
              <a:rPr lang="en-US" dirty="0">
                <a:effectLst/>
                <a:latin typeface="Helvetica Neue" panose="02000503000000020004" pitchFamily="2" charset="0"/>
              </a:rPr>
              <a:t> </a:t>
            </a:r>
          </a:p>
          <a:p>
            <a:r>
              <a:rPr lang="en-US" dirty="0">
                <a:effectLst/>
                <a:latin typeface="Helvetica Neue" panose="02000503000000020004" pitchFamily="2" charset="0"/>
              </a:rPr>
              <a:t>“</a:t>
            </a:r>
          </a:p>
          <a:p>
            <a:endParaRPr lang="en-US" dirty="0"/>
          </a:p>
          <a:p>
            <a:endParaRPr lang="en-US" dirty="0"/>
          </a:p>
        </p:txBody>
      </p:sp>
      <p:sp>
        <p:nvSpPr>
          <p:cNvPr id="4" name="Slide Number Placeholder 3"/>
          <p:cNvSpPr>
            <a:spLocks noGrp="1"/>
          </p:cNvSpPr>
          <p:nvPr>
            <p:ph type="sldNum" sz="quarter" idx="5"/>
          </p:nvPr>
        </p:nvSpPr>
        <p:spPr/>
        <p:txBody>
          <a:bodyPr/>
          <a:lstStyle/>
          <a:p>
            <a:fld id="{D6154C9C-28C3-5141-89EE-A48E8C9C2C49}" type="slidenum">
              <a:rPr lang="en-US" smtClean="0"/>
              <a:t>19</a:t>
            </a:fld>
            <a:endParaRPr lang="en-US"/>
          </a:p>
        </p:txBody>
      </p:sp>
    </p:spTree>
    <p:extLst>
      <p:ext uri="{BB962C8B-B14F-4D97-AF65-F5344CB8AC3E}">
        <p14:creationId xmlns:p14="http://schemas.microsoft.com/office/powerpoint/2010/main" val="95350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of a syndrome – set of findings that occur together to suggest a common cause or management. </a:t>
            </a:r>
          </a:p>
          <a:p>
            <a:endParaRPr lang="en-US" dirty="0"/>
          </a:p>
          <a:p>
            <a:endParaRPr lang="en-US" dirty="0"/>
          </a:p>
          <a:p>
            <a:r>
              <a:rPr lang="en-US" dirty="0">
                <a:effectLst/>
                <a:latin typeface="Helvetica Neue" panose="02000503000000020004" pitchFamily="2" charset="0"/>
              </a:rPr>
              <a:t>CO2 retention (hypercapnia) results from inadequate alveolar ventilation relative to metabolic rate</a:t>
            </a:r>
          </a:p>
          <a:p>
            <a:r>
              <a:rPr lang="en-US" dirty="0">
                <a:effectLst/>
                <a:latin typeface="Helvetica Neue" panose="02000503000000020004" pitchFamily="2" charset="0"/>
              </a:rPr>
              <a:t>‘V̇A, the volume of gas mobilized in the lungs, per unit of time, contributing to the pulmonary gas exchanges’</a:t>
            </a:r>
          </a:p>
          <a:p>
            <a:r>
              <a:rPr lang="en-US" dirty="0">
                <a:effectLst/>
                <a:latin typeface="Helvetica Neue" panose="02000503000000020004" pitchFamily="2" charset="0"/>
              </a:rPr>
              <a:t>‘Ventilatory failure occurs when respiratory muscle capacity is reduced, the load on respiratory muscles is increased or central drive is reduced.’</a:t>
            </a:r>
          </a:p>
          <a:p>
            <a:endParaRPr lang="en-US" dirty="0">
              <a:effectLst/>
              <a:latin typeface="Helvetica Neue" panose="02000503000000020004" pitchFamily="2" charset="0"/>
            </a:endParaRPr>
          </a:p>
          <a:p>
            <a:r>
              <a:rPr lang="en-US" dirty="0">
                <a:effectLst/>
                <a:latin typeface="Helvetica Neue" panose="02000503000000020004" pitchFamily="2" charset="0"/>
              </a:rPr>
              <a:t>“The capacity to oxygenate and ventilate actively metabolizing tissue depends</a:t>
            </a:r>
          </a:p>
          <a:p>
            <a:r>
              <a:rPr lang="en-US" dirty="0">
                <a:effectLst/>
                <a:latin typeface="Helvetica Neue" panose="02000503000000020004" pitchFamily="2" charset="0"/>
              </a:rPr>
              <a:t>upon three key factors: prudent regulation, reserve capacity, and tissue adaptability</a:t>
            </a:r>
          </a:p>
          <a:p>
            <a:r>
              <a:rPr lang="en-US" dirty="0">
                <a:effectLst/>
                <a:latin typeface="Helvetica Neue" panose="02000503000000020004" pitchFamily="2" charset="0"/>
              </a:rPr>
              <a:t>to any sustained shortfall” Marini DOI: 10.1097/CCM.0000000000005022</a:t>
            </a:r>
          </a:p>
          <a:p>
            <a:endParaRPr lang="en-US" dirty="0"/>
          </a:p>
          <a:p>
            <a:endParaRPr lang="en-US" dirty="0"/>
          </a:p>
          <a:p>
            <a:pPr marL="0" lvl="0" indent="0">
              <a:lnSpc>
                <a:spcPct val="100000"/>
              </a:lnSpc>
              <a:spcBef>
                <a:spcPts val="0"/>
              </a:spcBef>
              <a:buNone/>
              <a:defRPr/>
            </a:pPr>
            <a:r>
              <a:rPr lang="en-US" sz="1200" u="sng" dirty="0"/>
              <a:t>Hypercapnia Graphic</a:t>
            </a:r>
          </a:p>
          <a:p>
            <a:pPr>
              <a:lnSpc>
                <a:spcPct val="100000"/>
              </a:lnSpc>
              <a:spcBef>
                <a:spcPts val="0"/>
              </a:spcBef>
              <a:defRPr/>
            </a:pPr>
            <a:r>
              <a:rPr lang="en-US" sz="1200" dirty="0"/>
              <a:t>Wasserman, Karlman, et al. "Principles of exercise testing and interpretation." </a:t>
            </a:r>
            <a:r>
              <a:rPr lang="en-US" sz="1200" i="1" dirty="0"/>
              <a:t>Journal of Cardiopulmonary Rehabilitation and Prevention</a:t>
            </a:r>
            <a:r>
              <a:rPr lang="en-US" sz="1200" dirty="0"/>
              <a:t> 7.4 (1987): 189.</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69C1782-F745-2A4B-BFE4-F05CB18172C3}" type="slidenum">
              <a:rPr lang="en-US" smtClean="0"/>
              <a:t>2</a:t>
            </a:fld>
            <a:endParaRPr lang="en-US"/>
          </a:p>
        </p:txBody>
      </p:sp>
    </p:spTree>
    <p:extLst>
      <p:ext uri="{BB962C8B-B14F-4D97-AF65-F5344CB8AC3E}">
        <p14:creationId xmlns:p14="http://schemas.microsoft.com/office/powerpoint/2010/main" val="1216766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C1782-F745-2A4B-BFE4-F05CB18172C3}" type="slidenum">
              <a:rPr lang="en-US" smtClean="0"/>
              <a:t>20</a:t>
            </a:fld>
            <a:endParaRPr lang="en-US"/>
          </a:p>
        </p:txBody>
      </p:sp>
    </p:spTree>
    <p:extLst>
      <p:ext uri="{BB962C8B-B14F-4D97-AF65-F5344CB8AC3E}">
        <p14:creationId xmlns:p14="http://schemas.microsoft.com/office/powerpoint/2010/main" val="427223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C1782-F745-2A4B-BFE4-F05CB18172C3}" type="slidenum">
              <a:rPr lang="en-US" smtClean="0"/>
              <a:t>22</a:t>
            </a:fld>
            <a:endParaRPr lang="en-US"/>
          </a:p>
        </p:txBody>
      </p:sp>
    </p:spTree>
    <p:extLst>
      <p:ext uri="{BB962C8B-B14F-4D97-AF65-F5344CB8AC3E}">
        <p14:creationId xmlns:p14="http://schemas.microsoft.com/office/powerpoint/2010/main" val="222596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C1782-F745-2A4B-BFE4-F05CB18172C3}" type="slidenum">
              <a:rPr lang="en-US" smtClean="0"/>
              <a:t>23</a:t>
            </a:fld>
            <a:endParaRPr lang="en-US"/>
          </a:p>
        </p:txBody>
      </p:sp>
    </p:spTree>
    <p:extLst>
      <p:ext uri="{BB962C8B-B14F-4D97-AF65-F5344CB8AC3E}">
        <p14:creationId xmlns:p14="http://schemas.microsoft.com/office/powerpoint/2010/main" val="3155466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Generate by PaCO2 Level</a:t>
            </a:r>
          </a:p>
          <a:p>
            <a:endParaRPr lang="en-US" dirty="0"/>
          </a:p>
          <a:p>
            <a:r>
              <a:rPr lang="en-US" dirty="0"/>
              <a:t>3d stratify for 2 covariates at a time. </a:t>
            </a:r>
          </a:p>
          <a:p>
            <a:pPr marL="171450" indent="-171450">
              <a:buFont typeface="Wingdings" pitchFamily="2" charset="2"/>
              <a:buChar char="à"/>
            </a:pPr>
            <a:r>
              <a:rPr lang="en-US" dirty="0">
                <a:sym typeface="Wingdings" pitchFamily="2" charset="2"/>
              </a:rPr>
              <a:t>Not heatmap, but with AGE/BMI</a:t>
            </a: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r>
              <a:rPr lang="en-US" dirty="0">
                <a:sym typeface="Wingdings" pitchFamily="2" charset="2"/>
              </a:rPr>
              <a:t>Goal: Show BMI effect on hypercapnic respiratory failure (severity)</a:t>
            </a:r>
          </a:p>
          <a:p>
            <a:pPr marL="171450" indent="-171450">
              <a:buFont typeface="Wingdings" pitchFamily="2" charset="2"/>
              <a:buChar char="à"/>
            </a:pPr>
            <a:r>
              <a:rPr lang="en-US" dirty="0">
                <a:sym typeface="Wingdings" pitchFamily="2" charset="2"/>
              </a:rPr>
              <a:t>Look at people without another diagnosis (except allow OSA) and see what BMI likelihood is ===&gt; presumptive OHS</a:t>
            </a: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r>
              <a:rPr lang="en-US" dirty="0">
                <a:sym typeface="Wingdings" pitchFamily="2" charset="2"/>
              </a:rPr>
              <a:t>Look at conditional probabilities of needing respiratory support </a:t>
            </a:r>
          </a:p>
          <a:p>
            <a:pPr marL="628650" lvl="1" indent="-171450">
              <a:buFont typeface="Wingdings" pitchFamily="2" charset="2"/>
              <a:buChar char="à"/>
            </a:pPr>
            <a:r>
              <a:rPr lang="en-US" dirty="0">
                <a:sym typeface="Wingdings" pitchFamily="2" charset="2"/>
              </a:rPr>
              <a:t>Gets at the question of utilization: would thin w COPD be more likely to need NIV</a:t>
            </a: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r>
              <a:rPr lang="en-US" dirty="0">
                <a:sym typeface="Wingdings" pitchFamily="2" charset="2"/>
              </a:rPr>
              <a:t>AGE &amp; BMI -&gt; CO2 graph.</a:t>
            </a:r>
          </a:p>
          <a:p>
            <a:pPr marL="171450" indent="-171450">
              <a:buFont typeface="Wingdings" pitchFamily="2" charset="2"/>
              <a:buChar char="à"/>
            </a:pPr>
            <a:r>
              <a:rPr lang="en-US" dirty="0">
                <a:sym typeface="Wingdings" pitchFamily="2" charset="2"/>
              </a:rPr>
              <a:t>w/ COPD, w/ CHF </a:t>
            </a: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r>
              <a:rPr lang="en-US" dirty="0">
                <a:sym typeface="Wingdings" pitchFamily="2" charset="2"/>
              </a:rPr>
              <a:t>Outcomes: critical care services, non-invasive ventilation. </a:t>
            </a:r>
          </a:p>
        </p:txBody>
      </p:sp>
      <p:sp>
        <p:nvSpPr>
          <p:cNvPr id="4" name="Slide Number Placeholder 3"/>
          <p:cNvSpPr>
            <a:spLocks noGrp="1"/>
          </p:cNvSpPr>
          <p:nvPr>
            <p:ph type="sldNum" sz="quarter" idx="5"/>
          </p:nvPr>
        </p:nvSpPr>
        <p:spPr/>
        <p:txBody>
          <a:bodyPr/>
          <a:lstStyle/>
          <a:p>
            <a:fld id="{D6154C9C-28C3-5141-89EE-A48E8C9C2C49}" type="slidenum">
              <a:rPr lang="en-US" smtClean="0"/>
              <a:t>25</a:t>
            </a:fld>
            <a:endParaRPr lang="en-US"/>
          </a:p>
        </p:txBody>
      </p:sp>
    </p:spTree>
    <p:extLst>
      <p:ext uri="{BB962C8B-B14F-4D97-AF65-F5344CB8AC3E}">
        <p14:creationId xmlns:p14="http://schemas.microsoft.com/office/powerpoint/2010/main" val="1862626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C1782-F745-2A4B-BFE4-F05CB18172C3}" type="slidenum">
              <a:rPr lang="en-US" smtClean="0"/>
              <a:t>27</a:t>
            </a:fld>
            <a:endParaRPr lang="en-US"/>
          </a:p>
        </p:txBody>
      </p:sp>
    </p:spTree>
    <p:extLst>
      <p:ext uri="{BB962C8B-B14F-4D97-AF65-F5344CB8AC3E}">
        <p14:creationId xmlns:p14="http://schemas.microsoft.com/office/powerpoint/2010/main" val="1144056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r>
              <a:rPr lang="en-US" dirty="0"/>
              <a:t>Want similar to select patients in whom a good clinician might suspect hypercapnia</a:t>
            </a:r>
          </a:p>
          <a:p>
            <a:pPr lvl="2"/>
            <a:r>
              <a:rPr lang="en-US" dirty="0"/>
              <a:t>‘spectrum </a:t>
            </a:r>
            <a:r>
              <a:rPr lang="en-US" dirty="0" err="1"/>
              <a:t>bias’</a:t>
            </a:r>
            <a:r>
              <a:rPr lang="en-US" dirty="0"/>
              <a:t> </a:t>
            </a:r>
          </a:p>
          <a:p>
            <a:pPr lvl="2"/>
            <a:r>
              <a:rPr lang="en-US" dirty="0"/>
              <a:t>Any more rigorous way to come up with these criteria than just make them up?</a:t>
            </a:r>
          </a:p>
          <a:p>
            <a:pPr lvl="1"/>
            <a:endParaRPr lang="en-US" dirty="0"/>
          </a:p>
          <a:p>
            <a:pPr lvl="1"/>
            <a:r>
              <a:rPr lang="en-US" dirty="0"/>
              <a:t>End goal: usable definition – </a:t>
            </a:r>
          </a:p>
          <a:p>
            <a:pPr lvl="2"/>
            <a:r>
              <a:rPr lang="en-US" dirty="0"/>
              <a:t>E.g. NLP, more data features = increase accuracy, decrease usability</a:t>
            </a:r>
          </a:p>
          <a:p>
            <a:pPr lvl="2"/>
            <a:r>
              <a:rPr lang="en-US" dirty="0"/>
              <a:t>With an enriched dataset, you can validate simpler definitions to more complex ones</a:t>
            </a:r>
          </a:p>
          <a:p>
            <a:pPr lvl="3"/>
            <a:r>
              <a:rPr lang="en-US" dirty="0"/>
              <a:t>E.g. can you be sufficiently accurate enough with NCUP-readmissions database features?</a:t>
            </a:r>
          </a:p>
          <a:p>
            <a:pPr lvl="3"/>
            <a:r>
              <a:rPr lang="en-US" dirty="0"/>
              <a:t>Boot strapping problem:</a:t>
            </a:r>
          </a:p>
          <a:p>
            <a:pPr lvl="1"/>
            <a:r>
              <a:rPr lang="en-US" dirty="0"/>
              <a:t>-- dataset provides a sand-box to try different definitions</a:t>
            </a:r>
          </a:p>
          <a:p>
            <a:pPr lvl="1"/>
            <a:r>
              <a:rPr lang="en-US" dirty="0"/>
              <a:t>Generate a probability of Hypercapnia being present, vs dichotomizing. </a:t>
            </a:r>
          </a:p>
          <a:p>
            <a:endParaRPr lang="en-US" dirty="0"/>
          </a:p>
        </p:txBody>
      </p:sp>
      <p:sp>
        <p:nvSpPr>
          <p:cNvPr id="4" name="Slide Number Placeholder 3"/>
          <p:cNvSpPr>
            <a:spLocks noGrp="1"/>
          </p:cNvSpPr>
          <p:nvPr>
            <p:ph type="sldNum" sz="quarter" idx="5"/>
          </p:nvPr>
        </p:nvSpPr>
        <p:spPr/>
        <p:txBody>
          <a:bodyPr/>
          <a:lstStyle/>
          <a:p>
            <a:fld id="{069C1782-F745-2A4B-BFE4-F05CB18172C3}" type="slidenum">
              <a:rPr lang="en-US" smtClean="0"/>
              <a:t>28</a:t>
            </a:fld>
            <a:endParaRPr lang="en-US"/>
          </a:p>
        </p:txBody>
      </p:sp>
    </p:spTree>
    <p:extLst>
      <p:ext uri="{BB962C8B-B14F-4D97-AF65-F5344CB8AC3E}">
        <p14:creationId xmlns:p14="http://schemas.microsoft.com/office/powerpoint/2010/main" val="1838156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C1782-F745-2A4B-BFE4-F05CB18172C3}" type="slidenum">
              <a:rPr lang="en-US" smtClean="0"/>
              <a:t>30</a:t>
            </a:fld>
            <a:endParaRPr lang="en-US"/>
          </a:p>
        </p:txBody>
      </p:sp>
    </p:spTree>
    <p:extLst>
      <p:ext uri="{BB962C8B-B14F-4D97-AF65-F5344CB8AC3E}">
        <p14:creationId xmlns:p14="http://schemas.microsoft.com/office/powerpoint/2010/main" val="27200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Necessary cause: in all sufficient sets, this component must be present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“Perhaps the most important of these principles is self-evident from the model: A given disease can be caused by more than one causal mechanism, and every causal mechanism involves the joint action of a multitude of component causes”’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importance of multicausality is that most identified causes are neither necessary nor sufficient to produce disease. Nevertheless, a cause need not be either necessary or sufficient for its removal to result in disease</a:t>
            </a:r>
          </a:p>
          <a:p>
            <a:r>
              <a:rPr lang="en-US" sz="1200" kern="1200" dirty="0">
                <a:solidFill>
                  <a:schemeClr val="tx1"/>
                </a:solidFill>
                <a:effectLst/>
                <a:latin typeface="+mn-lt"/>
                <a:ea typeface="+mn-ea"/>
                <a:cs typeface="+mn-cs"/>
              </a:rPr>
              <a:t>prevention. If a component cause that is neither necessary nor sufficient is blocked, a substantial amount of disease may be prevented."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Rothman and Greenland</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3</a:t>
            </a:fld>
            <a:endParaRPr lang="en-US"/>
          </a:p>
        </p:txBody>
      </p:sp>
    </p:spTree>
    <p:extLst>
      <p:ext uri="{BB962C8B-B14F-4D97-AF65-F5344CB8AC3E}">
        <p14:creationId xmlns:p14="http://schemas.microsoft.com/office/powerpoint/2010/main" val="210017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safe to generalize</a:t>
            </a:r>
          </a:p>
        </p:txBody>
      </p:sp>
      <p:sp>
        <p:nvSpPr>
          <p:cNvPr id="4" name="Slide Number Placeholder 3"/>
          <p:cNvSpPr>
            <a:spLocks noGrp="1"/>
          </p:cNvSpPr>
          <p:nvPr>
            <p:ph type="sldNum" sz="quarter" idx="5"/>
          </p:nvPr>
        </p:nvSpPr>
        <p:spPr/>
        <p:txBody>
          <a:bodyPr/>
          <a:lstStyle/>
          <a:p>
            <a:fld id="{7035CCB4-DF4F-3F4C-BC9E-4633452ED3B9}" type="slidenum">
              <a:rPr lang="en-US" smtClean="0"/>
              <a:t>4</a:t>
            </a:fld>
            <a:endParaRPr lang="en-US"/>
          </a:p>
        </p:txBody>
      </p:sp>
    </p:spTree>
    <p:extLst>
      <p:ext uri="{BB962C8B-B14F-4D97-AF65-F5344CB8AC3E}">
        <p14:creationId xmlns:p14="http://schemas.microsoft.com/office/powerpoint/2010/main" val="66126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5</a:t>
            </a:fld>
            <a:endParaRPr lang="en-US"/>
          </a:p>
        </p:txBody>
      </p:sp>
    </p:spTree>
    <p:extLst>
      <p:ext uri="{BB962C8B-B14F-4D97-AF65-F5344CB8AC3E}">
        <p14:creationId xmlns:p14="http://schemas.microsoft.com/office/powerpoint/2010/main" val="164180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solidFill>
                  <a:srgbClr val="FF0000"/>
                </a:solidFill>
              </a:rPr>
              <a:t>Exclusion of other causes of hypoventilation</a:t>
            </a:r>
          </a:p>
          <a:p>
            <a:pPr lvl="2"/>
            <a:r>
              <a:rPr lang="en-US" b="1" dirty="0"/>
              <a:t>Obesity -&gt; increased CO2 production and vent limitation from mass of chest wall and disadvantaged respiratory mechanics </a:t>
            </a:r>
          </a:p>
          <a:p>
            <a:pPr lvl="2"/>
            <a:r>
              <a:rPr lang="en-US" b="1" dirty="0"/>
              <a:t>“Other Causes”: Obstructive lung disease, neuromuscular / chest wall disease, things that suppress ventilatory drive (opiates), or causes of metabolic alkalosis (loop diuretics)</a:t>
            </a:r>
          </a:p>
          <a:p>
            <a:endParaRPr lang="en-US" dirty="0"/>
          </a:p>
          <a:p>
            <a:endParaRPr lang="en-US" dirty="0"/>
          </a:p>
          <a:p>
            <a:endParaRPr lang="en-US" dirty="0"/>
          </a:p>
          <a:p>
            <a:r>
              <a:rPr lang="en-US" dirty="0"/>
              <a:t>Likely routine to you all, but this is often botched in pulmonary and inpatient medicine. </a:t>
            </a:r>
          </a:p>
          <a:p>
            <a:endParaRPr lang="en-US" dirty="0"/>
          </a:p>
          <a:p>
            <a:r>
              <a:rPr lang="en-US" dirty="0"/>
              <a:t>Exclusion parameter </a:t>
            </a:r>
          </a:p>
          <a:p>
            <a:r>
              <a:rPr lang="en-US" dirty="0"/>
              <a:t>In research studies: A patient with mild COPD cannot have OHS. In reality – what do you do with a patient who has COPD so mild that it doesn’t cause OHS? Or, if it’s mild enough that it wouldn’t cause hypercapnia on it’s own? Open questions, problem with the paradigm. </a:t>
            </a:r>
          </a:p>
          <a:p>
            <a:endParaRPr lang="en-US" dirty="0"/>
          </a:p>
          <a:p>
            <a:r>
              <a:rPr lang="en-US" dirty="0"/>
              <a:t>“</a:t>
            </a:r>
            <a:r>
              <a:rPr lang="en-US" sz="1200" b="1" kern="1200" dirty="0">
                <a:solidFill>
                  <a:schemeClr val="tx1"/>
                </a:solidFill>
                <a:effectLst/>
                <a:latin typeface="+mn-lt"/>
                <a:ea typeface="+mn-ea"/>
                <a:cs typeface="+mn-cs"/>
              </a:rPr>
              <a:t>Exclusion of other causes of hypoventilation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Severe obstructive respiratory disease</a:t>
            </a:r>
          </a:p>
          <a:p>
            <a:pPr lvl="0"/>
            <a:r>
              <a:rPr lang="en-US" sz="1200" kern="1200" dirty="0">
                <a:solidFill>
                  <a:schemeClr val="tx1"/>
                </a:solidFill>
                <a:effectLst/>
                <a:latin typeface="+mn-lt"/>
                <a:ea typeface="+mn-ea"/>
                <a:cs typeface="+mn-cs"/>
              </a:rPr>
              <a:t>Severe interstitial lung disease</a:t>
            </a:r>
          </a:p>
          <a:p>
            <a:pPr lvl="0"/>
            <a:r>
              <a:rPr lang="en-US" sz="1200" kern="1200" dirty="0">
                <a:solidFill>
                  <a:schemeClr val="tx1"/>
                </a:solidFill>
                <a:effectLst/>
                <a:latin typeface="+mn-lt"/>
                <a:ea typeface="+mn-ea"/>
                <a:cs typeface="+mn-cs"/>
              </a:rPr>
              <a:t>Severe chest-wall disorders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kyphoscoliosis)</a:t>
            </a:r>
          </a:p>
          <a:p>
            <a:pPr lvl="0"/>
            <a:r>
              <a:rPr lang="en-US" sz="1200" kern="1200" dirty="0">
                <a:solidFill>
                  <a:schemeClr val="tx1"/>
                </a:solidFill>
                <a:effectLst/>
                <a:latin typeface="+mn-lt"/>
                <a:ea typeface="+mn-ea"/>
                <a:cs typeface="+mn-cs"/>
              </a:rPr>
              <a:t>Severe hypothyroidism</a:t>
            </a:r>
          </a:p>
          <a:p>
            <a:pPr lvl="0"/>
            <a:r>
              <a:rPr lang="en-US" sz="1200" kern="1200" dirty="0">
                <a:solidFill>
                  <a:schemeClr val="tx1"/>
                </a:solidFill>
                <a:effectLst/>
                <a:latin typeface="+mn-lt"/>
                <a:ea typeface="+mn-ea"/>
                <a:cs typeface="+mn-cs"/>
              </a:rPr>
              <a:t>Neuromuscular disease</a:t>
            </a:r>
          </a:p>
          <a:p>
            <a:pPr lvl="0"/>
            <a:r>
              <a:rPr lang="en-US" sz="1200" kern="1200" dirty="0">
                <a:solidFill>
                  <a:schemeClr val="tx1"/>
                </a:solidFill>
                <a:effectLst/>
                <a:latin typeface="+mn-lt"/>
                <a:ea typeface="+mn-ea"/>
                <a:cs typeface="+mn-cs"/>
              </a:rPr>
              <a:t>Congenital hypoventilation syndromes”</a:t>
            </a:r>
            <a:endParaRPr lang="en-US" dirty="0"/>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6</a:t>
            </a:fld>
            <a:endParaRPr lang="en-US"/>
          </a:p>
        </p:txBody>
      </p:sp>
    </p:spTree>
    <p:extLst>
      <p:ext uri="{BB962C8B-B14F-4D97-AF65-F5344CB8AC3E}">
        <p14:creationId xmlns:p14="http://schemas.microsoft.com/office/powerpoint/2010/main" val="635615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D2BE23-960F-E643-8832-4EA367A333D5}" type="slidenum">
              <a:rPr lang="en-US" smtClean="0"/>
              <a:t>7</a:t>
            </a:fld>
            <a:endParaRPr lang="en-US"/>
          </a:p>
        </p:txBody>
      </p:sp>
    </p:spTree>
    <p:extLst>
      <p:ext uri="{BB962C8B-B14F-4D97-AF65-F5344CB8AC3E}">
        <p14:creationId xmlns:p14="http://schemas.microsoft.com/office/powerpoint/2010/main" val="4237246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D2BE23-960F-E643-8832-4EA367A333D5}" type="slidenum">
              <a:rPr lang="en-US" smtClean="0"/>
              <a:t>8</a:t>
            </a:fld>
            <a:endParaRPr lang="en-US"/>
          </a:p>
        </p:txBody>
      </p:sp>
    </p:spTree>
    <p:extLst>
      <p:ext uri="{BB962C8B-B14F-4D97-AF65-F5344CB8AC3E}">
        <p14:creationId xmlns:p14="http://schemas.microsoft.com/office/powerpoint/2010/main" val="397597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www.atsjournals.org</a:t>
            </a:r>
            <a:r>
              <a:rPr lang="en-US" dirty="0"/>
              <a:t>/</a:t>
            </a:r>
            <a:r>
              <a:rPr lang="en-US" dirty="0" err="1"/>
              <a:t>doi</a:t>
            </a:r>
            <a:r>
              <a:rPr lang="en-US" dirty="0"/>
              <a:t>/pdf/10.1164/rccm.201608-1666OC</a:t>
            </a:r>
          </a:p>
          <a:p>
            <a:endParaRPr lang="en-US" dirty="0"/>
          </a:p>
          <a:p>
            <a:r>
              <a:rPr lang="en-US" dirty="0"/>
              <a:t>x[ ] Review details</a:t>
            </a:r>
          </a:p>
          <a:p>
            <a:endParaRPr lang="en-US" dirty="0"/>
          </a:p>
          <a:p>
            <a:endParaRPr lang="en-US" dirty="0"/>
          </a:p>
          <a:p>
            <a:endParaRPr lang="en-US" dirty="0"/>
          </a:p>
          <a:p>
            <a:r>
              <a:rPr lang="en-US" dirty="0"/>
              <a:t>Admitted to ICU to 1 ICU in Tunisia 2015-2018, PaCO2 &gt; 6kpa = 45 mmHg, pH &lt; 7.35. No prior OSA syndrome diagnosis.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the point that the reverse probabilities are difficult to reason about: likelihood of a given person with OSA needing ICU care? Low. Likelihood of a given person needing ICU care having OSA? High (if that ~50% study is to be believed, severe OSA = at least 10 fold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50% beyond the treatment threshold for CPAP?</a:t>
            </a:r>
          </a:p>
          <a:p>
            <a:endParaRPr lang="en-US" dirty="0"/>
          </a:p>
          <a:p>
            <a:endParaRPr lang="en-US" dirty="0"/>
          </a:p>
        </p:txBody>
      </p:sp>
      <p:sp>
        <p:nvSpPr>
          <p:cNvPr id="4" name="Slide Number Placeholder 3"/>
          <p:cNvSpPr>
            <a:spLocks noGrp="1"/>
          </p:cNvSpPr>
          <p:nvPr>
            <p:ph type="sldNum" sz="quarter" idx="5"/>
          </p:nvPr>
        </p:nvSpPr>
        <p:spPr/>
        <p:txBody>
          <a:bodyPr/>
          <a:lstStyle/>
          <a:p>
            <a:fld id="{37D2BE23-960F-E643-8832-4EA367A333D5}" type="slidenum">
              <a:rPr lang="en-US" smtClean="0"/>
              <a:t>9</a:t>
            </a:fld>
            <a:endParaRPr lang="en-US"/>
          </a:p>
        </p:txBody>
      </p:sp>
    </p:spTree>
    <p:extLst>
      <p:ext uri="{BB962C8B-B14F-4D97-AF65-F5344CB8AC3E}">
        <p14:creationId xmlns:p14="http://schemas.microsoft.com/office/powerpoint/2010/main" val="99025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E7B6-0952-6E79-EBFF-9930D76893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9770BD-60BF-91E1-C7A4-1EC43D1061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F4E6F7-CB88-EE84-0E6C-56B250FB15A4}"/>
              </a:ext>
            </a:extLst>
          </p:cNvPr>
          <p:cNvSpPr>
            <a:spLocks noGrp="1"/>
          </p:cNvSpPr>
          <p:nvPr>
            <p:ph type="dt" sz="half" idx="10"/>
          </p:nvPr>
        </p:nvSpPr>
        <p:spPr/>
        <p:txBody>
          <a:bodyPr/>
          <a:lstStyle/>
          <a:p>
            <a:fld id="{5C02F547-C7E2-D64C-9024-E58C1AFE7EA9}" type="datetimeFigureOut">
              <a:rPr lang="en-US" smtClean="0"/>
              <a:t>3/13/23</a:t>
            </a:fld>
            <a:endParaRPr lang="en-US"/>
          </a:p>
        </p:txBody>
      </p:sp>
      <p:sp>
        <p:nvSpPr>
          <p:cNvPr id="5" name="Footer Placeholder 4">
            <a:extLst>
              <a:ext uri="{FF2B5EF4-FFF2-40B4-BE49-F238E27FC236}">
                <a16:creationId xmlns:a16="http://schemas.microsoft.com/office/drawing/2014/main" id="{C15D54A6-1E71-3D13-DACD-41E370E96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71983-9DA2-9663-1688-75467C1FBA9D}"/>
              </a:ext>
            </a:extLst>
          </p:cNvPr>
          <p:cNvSpPr>
            <a:spLocks noGrp="1"/>
          </p:cNvSpPr>
          <p:nvPr>
            <p:ph type="sldNum" sz="quarter" idx="12"/>
          </p:nvPr>
        </p:nvSpPr>
        <p:spPr/>
        <p:txBody>
          <a:bodyPr/>
          <a:lstStyle/>
          <a:p>
            <a:fld id="{81BE9F18-C43C-BA4A-8235-FA70CEAFB2AB}" type="slidenum">
              <a:rPr lang="en-US" smtClean="0"/>
              <a:t>‹#›</a:t>
            </a:fld>
            <a:endParaRPr lang="en-US"/>
          </a:p>
        </p:txBody>
      </p:sp>
    </p:spTree>
    <p:extLst>
      <p:ext uri="{BB962C8B-B14F-4D97-AF65-F5344CB8AC3E}">
        <p14:creationId xmlns:p14="http://schemas.microsoft.com/office/powerpoint/2010/main" val="67894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1FA4-2613-EB0D-AFF6-74E0071770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83FA8A-4AD2-FA9E-3066-16C37FC5B9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14540-75D9-11A4-E714-388FC98FA1DD}"/>
              </a:ext>
            </a:extLst>
          </p:cNvPr>
          <p:cNvSpPr>
            <a:spLocks noGrp="1"/>
          </p:cNvSpPr>
          <p:nvPr>
            <p:ph type="dt" sz="half" idx="10"/>
          </p:nvPr>
        </p:nvSpPr>
        <p:spPr/>
        <p:txBody>
          <a:bodyPr/>
          <a:lstStyle/>
          <a:p>
            <a:fld id="{5C02F547-C7E2-D64C-9024-E58C1AFE7EA9}" type="datetimeFigureOut">
              <a:rPr lang="en-US" smtClean="0"/>
              <a:t>3/13/23</a:t>
            </a:fld>
            <a:endParaRPr lang="en-US"/>
          </a:p>
        </p:txBody>
      </p:sp>
      <p:sp>
        <p:nvSpPr>
          <p:cNvPr id="5" name="Footer Placeholder 4">
            <a:extLst>
              <a:ext uri="{FF2B5EF4-FFF2-40B4-BE49-F238E27FC236}">
                <a16:creationId xmlns:a16="http://schemas.microsoft.com/office/drawing/2014/main" id="{5E630A18-867E-36FB-CE98-874E91ED0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DF348-7A45-8925-8CEE-73B09B831CC7}"/>
              </a:ext>
            </a:extLst>
          </p:cNvPr>
          <p:cNvSpPr>
            <a:spLocks noGrp="1"/>
          </p:cNvSpPr>
          <p:nvPr>
            <p:ph type="sldNum" sz="quarter" idx="12"/>
          </p:nvPr>
        </p:nvSpPr>
        <p:spPr/>
        <p:txBody>
          <a:bodyPr/>
          <a:lstStyle/>
          <a:p>
            <a:fld id="{81BE9F18-C43C-BA4A-8235-FA70CEAFB2AB}" type="slidenum">
              <a:rPr lang="en-US" smtClean="0"/>
              <a:t>‹#›</a:t>
            </a:fld>
            <a:endParaRPr lang="en-US"/>
          </a:p>
        </p:txBody>
      </p:sp>
    </p:spTree>
    <p:extLst>
      <p:ext uri="{BB962C8B-B14F-4D97-AF65-F5344CB8AC3E}">
        <p14:creationId xmlns:p14="http://schemas.microsoft.com/office/powerpoint/2010/main" val="242726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586721-2061-0B50-89F9-596E3BF208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D15DC-91D4-D678-2F4E-851C6913F9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BA638-B0AE-619B-A323-B04124582CE6}"/>
              </a:ext>
            </a:extLst>
          </p:cNvPr>
          <p:cNvSpPr>
            <a:spLocks noGrp="1"/>
          </p:cNvSpPr>
          <p:nvPr>
            <p:ph type="dt" sz="half" idx="10"/>
          </p:nvPr>
        </p:nvSpPr>
        <p:spPr/>
        <p:txBody>
          <a:bodyPr/>
          <a:lstStyle/>
          <a:p>
            <a:fld id="{5C02F547-C7E2-D64C-9024-E58C1AFE7EA9}" type="datetimeFigureOut">
              <a:rPr lang="en-US" smtClean="0"/>
              <a:t>3/13/23</a:t>
            </a:fld>
            <a:endParaRPr lang="en-US"/>
          </a:p>
        </p:txBody>
      </p:sp>
      <p:sp>
        <p:nvSpPr>
          <p:cNvPr id="5" name="Footer Placeholder 4">
            <a:extLst>
              <a:ext uri="{FF2B5EF4-FFF2-40B4-BE49-F238E27FC236}">
                <a16:creationId xmlns:a16="http://schemas.microsoft.com/office/drawing/2014/main" id="{B604AD12-F5ED-8065-5147-7EC0A0329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4381E-3264-B3F0-0245-54B8A913045B}"/>
              </a:ext>
            </a:extLst>
          </p:cNvPr>
          <p:cNvSpPr>
            <a:spLocks noGrp="1"/>
          </p:cNvSpPr>
          <p:nvPr>
            <p:ph type="sldNum" sz="quarter" idx="12"/>
          </p:nvPr>
        </p:nvSpPr>
        <p:spPr/>
        <p:txBody>
          <a:bodyPr/>
          <a:lstStyle/>
          <a:p>
            <a:fld id="{81BE9F18-C43C-BA4A-8235-FA70CEAFB2AB}" type="slidenum">
              <a:rPr lang="en-US" smtClean="0"/>
              <a:t>‹#›</a:t>
            </a:fld>
            <a:endParaRPr lang="en-US"/>
          </a:p>
        </p:txBody>
      </p:sp>
    </p:spTree>
    <p:extLst>
      <p:ext uri="{BB962C8B-B14F-4D97-AF65-F5344CB8AC3E}">
        <p14:creationId xmlns:p14="http://schemas.microsoft.com/office/powerpoint/2010/main" val="88254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0C82-AC25-00E7-B185-02A48FA93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987125-4BCB-0012-F18F-895E0B8F9A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3141F-DC3B-F77C-4D82-D82F4B71927B}"/>
              </a:ext>
            </a:extLst>
          </p:cNvPr>
          <p:cNvSpPr>
            <a:spLocks noGrp="1"/>
          </p:cNvSpPr>
          <p:nvPr>
            <p:ph type="dt" sz="half" idx="10"/>
          </p:nvPr>
        </p:nvSpPr>
        <p:spPr/>
        <p:txBody>
          <a:bodyPr/>
          <a:lstStyle/>
          <a:p>
            <a:fld id="{5C02F547-C7E2-D64C-9024-E58C1AFE7EA9}" type="datetimeFigureOut">
              <a:rPr lang="en-US" smtClean="0"/>
              <a:t>3/13/23</a:t>
            </a:fld>
            <a:endParaRPr lang="en-US"/>
          </a:p>
        </p:txBody>
      </p:sp>
      <p:sp>
        <p:nvSpPr>
          <p:cNvPr id="5" name="Footer Placeholder 4">
            <a:extLst>
              <a:ext uri="{FF2B5EF4-FFF2-40B4-BE49-F238E27FC236}">
                <a16:creationId xmlns:a16="http://schemas.microsoft.com/office/drawing/2014/main" id="{22AFBA7B-9E43-0473-69D9-F435D1226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6650E-252C-43D2-5843-246283BB8F3F}"/>
              </a:ext>
            </a:extLst>
          </p:cNvPr>
          <p:cNvSpPr>
            <a:spLocks noGrp="1"/>
          </p:cNvSpPr>
          <p:nvPr>
            <p:ph type="sldNum" sz="quarter" idx="12"/>
          </p:nvPr>
        </p:nvSpPr>
        <p:spPr/>
        <p:txBody>
          <a:bodyPr/>
          <a:lstStyle/>
          <a:p>
            <a:fld id="{81BE9F18-C43C-BA4A-8235-FA70CEAFB2AB}" type="slidenum">
              <a:rPr lang="en-US" smtClean="0"/>
              <a:t>‹#›</a:t>
            </a:fld>
            <a:endParaRPr lang="en-US"/>
          </a:p>
        </p:txBody>
      </p:sp>
    </p:spTree>
    <p:extLst>
      <p:ext uri="{BB962C8B-B14F-4D97-AF65-F5344CB8AC3E}">
        <p14:creationId xmlns:p14="http://schemas.microsoft.com/office/powerpoint/2010/main" val="13241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45FD-8F15-C624-685F-FCC162E376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4BB2C3-BE1E-97D8-9C43-02EE84AB7A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9AE47-862F-FE1B-8A2C-FA3830744792}"/>
              </a:ext>
            </a:extLst>
          </p:cNvPr>
          <p:cNvSpPr>
            <a:spLocks noGrp="1"/>
          </p:cNvSpPr>
          <p:nvPr>
            <p:ph type="dt" sz="half" idx="10"/>
          </p:nvPr>
        </p:nvSpPr>
        <p:spPr/>
        <p:txBody>
          <a:bodyPr/>
          <a:lstStyle/>
          <a:p>
            <a:fld id="{5C02F547-C7E2-D64C-9024-E58C1AFE7EA9}" type="datetimeFigureOut">
              <a:rPr lang="en-US" smtClean="0"/>
              <a:t>3/13/23</a:t>
            </a:fld>
            <a:endParaRPr lang="en-US"/>
          </a:p>
        </p:txBody>
      </p:sp>
      <p:sp>
        <p:nvSpPr>
          <p:cNvPr id="5" name="Footer Placeholder 4">
            <a:extLst>
              <a:ext uri="{FF2B5EF4-FFF2-40B4-BE49-F238E27FC236}">
                <a16:creationId xmlns:a16="http://schemas.microsoft.com/office/drawing/2014/main" id="{45A24F87-0DB1-5392-1DDB-7B41FE727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69DEA-B184-80FD-E3B2-5F44257CB3C4}"/>
              </a:ext>
            </a:extLst>
          </p:cNvPr>
          <p:cNvSpPr>
            <a:spLocks noGrp="1"/>
          </p:cNvSpPr>
          <p:nvPr>
            <p:ph type="sldNum" sz="quarter" idx="12"/>
          </p:nvPr>
        </p:nvSpPr>
        <p:spPr/>
        <p:txBody>
          <a:bodyPr/>
          <a:lstStyle/>
          <a:p>
            <a:fld id="{81BE9F18-C43C-BA4A-8235-FA70CEAFB2AB}" type="slidenum">
              <a:rPr lang="en-US" smtClean="0"/>
              <a:t>‹#›</a:t>
            </a:fld>
            <a:endParaRPr lang="en-US"/>
          </a:p>
        </p:txBody>
      </p:sp>
    </p:spTree>
    <p:extLst>
      <p:ext uri="{BB962C8B-B14F-4D97-AF65-F5344CB8AC3E}">
        <p14:creationId xmlns:p14="http://schemas.microsoft.com/office/powerpoint/2010/main" val="62011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8AF9-ECC7-19DB-49B5-AA08908E5E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2C7F5D-8998-5F03-92C5-FADC67F434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BA7A2D-135E-9788-8041-E3BCC171AD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17669B-1185-3569-2362-25E7F96D3E32}"/>
              </a:ext>
            </a:extLst>
          </p:cNvPr>
          <p:cNvSpPr>
            <a:spLocks noGrp="1"/>
          </p:cNvSpPr>
          <p:nvPr>
            <p:ph type="dt" sz="half" idx="10"/>
          </p:nvPr>
        </p:nvSpPr>
        <p:spPr/>
        <p:txBody>
          <a:bodyPr/>
          <a:lstStyle/>
          <a:p>
            <a:fld id="{5C02F547-C7E2-D64C-9024-E58C1AFE7EA9}" type="datetimeFigureOut">
              <a:rPr lang="en-US" smtClean="0"/>
              <a:t>3/13/23</a:t>
            </a:fld>
            <a:endParaRPr lang="en-US"/>
          </a:p>
        </p:txBody>
      </p:sp>
      <p:sp>
        <p:nvSpPr>
          <p:cNvPr id="6" name="Footer Placeholder 5">
            <a:extLst>
              <a:ext uri="{FF2B5EF4-FFF2-40B4-BE49-F238E27FC236}">
                <a16:creationId xmlns:a16="http://schemas.microsoft.com/office/drawing/2014/main" id="{395684AC-A64C-FECE-88CD-1A5EB93F98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D12C9E-0B3A-3BD0-0E90-5920FA03663A}"/>
              </a:ext>
            </a:extLst>
          </p:cNvPr>
          <p:cNvSpPr>
            <a:spLocks noGrp="1"/>
          </p:cNvSpPr>
          <p:nvPr>
            <p:ph type="sldNum" sz="quarter" idx="12"/>
          </p:nvPr>
        </p:nvSpPr>
        <p:spPr/>
        <p:txBody>
          <a:bodyPr/>
          <a:lstStyle/>
          <a:p>
            <a:fld id="{81BE9F18-C43C-BA4A-8235-FA70CEAFB2AB}" type="slidenum">
              <a:rPr lang="en-US" smtClean="0"/>
              <a:t>‹#›</a:t>
            </a:fld>
            <a:endParaRPr lang="en-US"/>
          </a:p>
        </p:txBody>
      </p:sp>
    </p:spTree>
    <p:extLst>
      <p:ext uri="{BB962C8B-B14F-4D97-AF65-F5344CB8AC3E}">
        <p14:creationId xmlns:p14="http://schemas.microsoft.com/office/powerpoint/2010/main" val="203999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F7E9-8EE6-6C0D-EB65-C29A397D43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D8AA26-E5ED-87D7-1710-82F79C104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624ED1-2E58-3379-CD0A-B256B4F695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ED2768-22BB-EF5D-3FD2-5818147DB7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7A2F06-F5FD-9BE4-A0D4-9541629221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4BCFB9-C722-A61E-D7D8-A6CE2FAE851E}"/>
              </a:ext>
            </a:extLst>
          </p:cNvPr>
          <p:cNvSpPr>
            <a:spLocks noGrp="1"/>
          </p:cNvSpPr>
          <p:nvPr>
            <p:ph type="dt" sz="half" idx="10"/>
          </p:nvPr>
        </p:nvSpPr>
        <p:spPr/>
        <p:txBody>
          <a:bodyPr/>
          <a:lstStyle/>
          <a:p>
            <a:fld id="{5C02F547-C7E2-D64C-9024-E58C1AFE7EA9}" type="datetimeFigureOut">
              <a:rPr lang="en-US" smtClean="0"/>
              <a:t>3/13/23</a:t>
            </a:fld>
            <a:endParaRPr lang="en-US"/>
          </a:p>
        </p:txBody>
      </p:sp>
      <p:sp>
        <p:nvSpPr>
          <p:cNvPr id="8" name="Footer Placeholder 7">
            <a:extLst>
              <a:ext uri="{FF2B5EF4-FFF2-40B4-BE49-F238E27FC236}">
                <a16:creationId xmlns:a16="http://schemas.microsoft.com/office/drawing/2014/main" id="{9B3B8427-33E8-8BE8-F83D-FAA38292FA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CCFC81-E335-E837-6F8C-5DFA8ACF63D1}"/>
              </a:ext>
            </a:extLst>
          </p:cNvPr>
          <p:cNvSpPr>
            <a:spLocks noGrp="1"/>
          </p:cNvSpPr>
          <p:nvPr>
            <p:ph type="sldNum" sz="quarter" idx="12"/>
          </p:nvPr>
        </p:nvSpPr>
        <p:spPr/>
        <p:txBody>
          <a:bodyPr/>
          <a:lstStyle/>
          <a:p>
            <a:fld id="{81BE9F18-C43C-BA4A-8235-FA70CEAFB2AB}" type="slidenum">
              <a:rPr lang="en-US" smtClean="0"/>
              <a:t>‹#›</a:t>
            </a:fld>
            <a:endParaRPr lang="en-US"/>
          </a:p>
        </p:txBody>
      </p:sp>
    </p:spTree>
    <p:extLst>
      <p:ext uri="{BB962C8B-B14F-4D97-AF65-F5344CB8AC3E}">
        <p14:creationId xmlns:p14="http://schemas.microsoft.com/office/powerpoint/2010/main" val="274616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4414-9DAB-058B-E331-2DC6B72A01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5D5E49-E89D-F608-6AE4-9C136D644926}"/>
              </a:ext>
            </a:extLst>
          </p:cNvPr>
          <p:cNvSpPr>
            <a:spLocks noGrp="1"/>
          </p:cNvSpPr>
          <p:nvPr>
            <p:ph type="dt" sz="half" idx="10"/>
          </p:nvPr>
        </p:nvSpPr>
        <p:spPr/>
        <p:txBody>
          <a:bodyPr/>
          <a:lstStyle/>
          <a:p>
            <a:fld id="{5C02F547-C7E2-D64C-9024-E58C1AFE7EA9}" type="datetimeFigureOut">
              <a:rPr lang="en-US" smtClean="0"/>
              <a:t>3/13/23</a:t>
            </a:fld>
            <a:endParaRPr lang="en-US"/>
          </a:p>
        </p:txBody>
      </p:sp>
      <p:sp>
        <p:nvSpPr>
          <p:cNvPr id="4" name="Footer Placeholder 3">
            <a:extLst>
              <a:ext uri="{FF2B5EF4-FFF2-40B4-BE49-F238E27FC236}">
                <a16:creationId xmlns:a16="http://schemas.microsoft.com/office/drawing/2014/main" id="{5224C6A7-FC64-CD2F-D175-B81304C3EC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F12452-11C6-E19D-7CEC-085AEED0290B}"/>
              </a:ext>
            </a:extLst>
          </p:cNvPr>
          <p:cNvSpPr>
            <a:spLocks noGrp="1"/>
          </p:cNvSpPr>
          <p:nvPr>
            <p:ph type="sldNum" sz="quarter" idx="12"/>
          </p:nvPr>
        </p:nvSpPr>
        <p:spPr/>
        <p:txBody>
          <a:bodyPr/>
          <a:lstStyle/>
          <a:p>
            <a:fld id="{81BE9F18-C43C-BA4A-8235-FA70CEAFB2AB}" type="slidenum">
              <a:rPr lang="en-US" smtClean="0"/>
              <a:t>‹#›</a:t>
            </a:fld>
            <a:endParaRPr lang="en-US"/>
          </a:p>
        </p:txBody>
      </p:sp>
    </p:spTree>
    <p:extLst>
      <p:ext uri="{BB962C8B-B14F-4D97-AF65-F5344CB8AC3E}">
        <p14:creationId xmlns:p14="http://schemas.microsoft.com/office/powerpoint/2010/main" val="86798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BB7AAD-C2E6-67DB-EF95-E7511DFE48A1}"/>
              </a:ext>
            </a:extLst>
          </p:cNvPr>
          <p:cNvSpPr>
            <a:spLocks noGrp="1"/>
          </p:cNvSpPr>
          <p:nvPr>
            <p:ph type="dt" sz="half" idx="10"/>
          </p:nvPr>
        </p:nvSpPr>
        <p:spPr/>
        <p:txBody>
          <a:bodyPr/>
          <a:lstStyle/>
          <a:p>
            <a:fld id="{5C02F547-C7E2-D64C-9024-E58C1AFE7EA9}" type="datetimeFigureOut">
              <a:rPr lang="en-US" smtClean="0"/>
              <a:t>3/13/23</a:t>
            </a:fld>
            <a:endParaRPr lang="en-US"/>
          </a:p>
        </p:txBody>
      </p:sp>
      <p:sp>
        <p:nvSpPr>
          <p:cNvPr id="3" name="Footer Placeholder 2">
            <a:extLst>
              <a:ext uri="{FF2B5EF4-FFF2-40B4-BE49-F238E27FC236}">
                <a16:creationId xmlns:a16="http://schemas.microsoft.com/office/drawing/2014/main" id="{4BB0FE8C-B672-4FE8-F60C-4B6D3E5FDA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DC0EC6-0DBA-66B7-47A4-008256102975}"/>
              </a:ext>
            </a:extLst>
          </p:cNvPr>
          <p:cNvSpPr>
            <a:spLocks noGrp="1"/>
          </p:cNvSpPr>
          <p:nvPr>
            <p:ph type="sldNum" sz="quarter" idx="12"/>
          </p:nvPr>
        </p:nvSpPr>
        <p:spPr/>
        <p:txBody>
          <a:bodyPr/>
          <a:lstStyle/>
          <a:p>
            <a:fld id="{81BE9F18-C43C-BA4A-8235-FA70CEAFB2AB}" type="slidenum">
              <a:rPr lang="en-US" smtClean="0"/>
              <a:t>‹#›</a:t>
            </a:fld>
            <a:endParaRPr lang="en-US"/>
          </a:p>
        </p:txBody>
      </p:sp>
    </p:spTree>
    <p:extLst>
      <p:ext uri="{BB962C8B-B14F-4D97-AF65-F5344CB8AC3E}">
        <p14:creationId xmlns:p14="http://schemas.microsoft.com/office/powerpoint/2010/main" val="107229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0F6D-35A9-F878-F22C-B9C2B6E80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65010B-EF77-E7C5-422F-C11A0EE394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C8634B-90D1-DCCA-95B3-1D5D6EB6D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459F99-DC0E-88A5-14B3-C02E22362307}"/>
              </a:ext>
            </a:extLst>
          </p:cNvPr>
          <p:cNvSpPr>
            <a:spLocks noGrp="1"/>
          </p:cNvSpPr>
          <p:nvPr>
            <p:ph type="dt" sz="half" idx="10"/>
          </p:nvPr>
        </p:nvSpPr>
        <p:spPr/>
        <p:txBody>
          <a:bodyPr/>
          <a:lstStyle/>
          <a:p>
            <a:fld id="{5C02F547-C7E2-D64C-9024-E58C1AFE7EA9}" type="datetimeFigureOut">
              <a:rPr lang="en-US" smtClean="0"/>
              <a:t>3/13/23</a:t>
            </a:fld>
            <a:endParaRPr lang="en-US"/>
          </a:p>
        </p:txBody>
      </p:sp>
      <p:sp>
        <p:nvSpPr>
          <p:cNvPr id="6" name="Footer Placeholder 5">
            <a:extLst>
              <a:ext uri="{FF2B5EF4-FFF2-40B4-BE49-F238E27FC236}">
                <a16:creationId xmlns:a16="http://schemas.microsoft.com/office/drawing/2014/main" id="{CE9F9A48-54ED-777E-6B97-E4A2385721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300EFF-B81E-C899-0AAA-E57137F0C741}"/>
              </a:ext>
            </a:extLst>
          </p:cNvPr>
          <p:cNvSpPr>
            <a:spLocks noGrp="1"/>
          </p:cNvSpPr>
          <p:nvPr>
            <p:ph type="sldNum" sz="quarter" idx="12"/>
          </p:nvPr>
        </p:nvSpPr>
        <p:spPr/>
        <p:txBody>
          <a:bodyPr/>
          <a:lstStyle/>
          <a:p>
            <a:fld id="{81BE9F18-C43C-BA4A-8235-FA70CEAFB2AB}" type="slidenum">
              <a:rPr lang="en-US" smtClean="0"/>
              <a:t>‹#›</a:t>
            </a:fld>
            <a:endParaRPr lang="en-US"/>
          </a:p>
        </p:txBody>
      </p:sp>
    </p:spTree>
    <p:extLst>
      <p:ext uri="{BB962C8B-B14F-4D97-AF65-F5344CB8AC3E}">
        <p14:creationId xmlns:p14="http://schemas.microsoft.com/office/powerpoint/2010/main" val="163623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5C53-A8F0-293E-FD66-D67FA552F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CE59D4-596B-B7BE-8A62-108AE97E0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255CB1-31FE-9D28-4DD1-CDC5E0E00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608773-B969-2A43-8941-6DE9A48E81E6}"/>
              </a:ext>
            </a:extLst>
          </p:cNvPr>
          <p:cNvSpPr>
            <a:spLocks noGrp="1"/>
          </p:cNvSpPr>
          <p:nvPr>
            <p:ph type="dt" sz="half" idx="10"/>
          </p:nvPr>
        </p:nvSpPr>
        <p:spPr/>
        <p:txBody>
          <a:bodyPr/>
          <a:lstStyle/>
          <a:p>
            <a:fld id="{5C02F547-C7E2-D64C-9024-E58C1AFE7EA9}" type="datetimeFigureOut">
              <a:rPr lang="en-US" smtClean="0"/>
              <a:t>3/13/23</a:t>
            </a:fld>
            <a:endParaRPr lang="en-US"/>
          </a:p>
        </p:txBody>
      </p:sp>
      <p:sp>
        <p:nvSpPr>
          <p:cNvPr id="6" name="Footer Placeholder 5">
            <a:extLst>
              <a:ext uri="{FF2B5EF4-FFF2-40B4-BE49-F238E27FC236}">
                <a16:creationId xmlns:a16="http://schemas.microsoft.com/office/drawing/2014/main" id="{4BB5F5FE-DDA1-E211-4D85-76AF297CD0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F3FD03-CDEA-F407-8123-2F6556FE813B}"/>
              </a:ext>
            </a:extLst>
          </p:cNvPr>
          <p:cNvSpPr>
            <a:spLocks noGrp="1"/>
          </p:cNvSpPr>
          <p:nvPr>
            <p:ph type="sldNum" sz="quarter" idx="12"/>
          </p:nvPr>
        </p:nvSpPr>
        <p:spPr/>
        <p:txBody>
          <a:bodyPr/>
          <a:lstStyle/>
          <a:p>
            <a:fld id="{81BE9F18-C43C-BA4A-8235-FA70CEAFB2AB}" type="slidenum">
              <a:rPr lang="en-US" smtClean="0"/>
              <a:t>‹#›</a:t>
            </a:fld>
            <a:endParaRPr lang="en-US"/>
          </a:p>
        </p:txBody>
      </p:sp>
    </p:spTree>
    <p:extLst>
      <p:ext uri="{BB962C8B-B14F-4D97-AF65-F5344CB8AC3E}">
        <p14:creationId xmlns:p14="http://schemas.microsoft.com/office/powerpoint/2010/main" val="427444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1CF90-398F-6B79-E1B2-DFD4FA08B4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A6C986-E199-2232-654B-2697173AF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6CAF2-959D-749E-1D05-7F3133E683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2F547-C7E2-D64C-9024-E58C1AFE7EA9}" type="datetimeFigureOut">
              <a:rPr lang="en-US" smtClean="0"/>
              <a:t>3/13/23</a:t>
            </a:fld>
            <a:endParaRPr lang="en-US"/>
          </a:p>
        </p:txBody>
      </p:sp>
      <p:sp>
        <p:nvSpPr>
          <p:cNvPr id="5" name="Footer Placeholder 4">
            <a:extLst>
              <a:ext uri="{FF2B5EF4-FFF2-40B4-BE49-F238E27FC236}">
                <a16:creationId xmlns:a16="http://schemas.microsoft.com/office/drawing/2014/main" id="{BFE48AC3-FE2D-1F87-2137-BEE25640A6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B446B8-C481-B5EE-C2E2-82E61D8F7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E9F18-C43C-BA4A-8235-FA70CEAFB2AB}" type="slidenum">
              <a:rPr lang="en-US" smtClean="0"/>
              <a:t>‹#›</a:t>
            </a:fld>
            <a:endParaRPr lang="en-US"/>
          </a:p>
        </p:txBody>
      </p:sp>
    </p:spTree>
    <p:extLst>
      <p:ext uri="{BB962C8B-B14F-4D97-AF65-F5344CB8AC3E}">
        <p14:creationId xmlns:p14="http://schemas.microsoft.com/office/powerpoint/2010/main" val="2665324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07/s00408-019-00300-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doi.org/10.2147%2FOAEM.S24207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ubmed.ncbi.nlm.nih.gov/3317105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4103%2F1817-1737.12885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oi.org/10.1080/15412555.2021.199024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F50E-0964-261A-C981-017E85CE97A1}"/>
              </a:ext>
            </a:extLst>
          </p:cNvPr>
          <p:cNvSpPr>
            <a:spLocks noGrp="1"/>
          </p:cNvSpPr>
          <p:nvPr>
            <p:ph type="ctrTitle"/>
          </p:nvPr>
        </p:nvSpPr>
        <p:spPr>
          <a:xfrm>
            <a:off x="1524000" y="1613430"/>
            <a:ext cx="9144000" cy="2387600"/>
          </a:xfrm>
        </p:spPr>
        <p:txBody>
          <a:bodyPr>
            <a:normAutofit fontScale="90000"/>
          </a:bodyPr>
          <a:lstStyle/>
          <a:p>
            <a:r>
              <a:rPr lang="en-US" b="0" i="0" u="none" strike="noStrike" dirty="0">
                <a:solidFill>
                  <a:srgbClr val="212121"/>
                </a:solidFill>
                <a:effectLst/>
                <a:latin typeface="Calibri" panose="020F0502020204030204" pitchFamily="34" charset="0"/>
              </a:rPr>
              <a:t>Methods of Identifying Inpatients with Hypercapnia for Research</a:t>
            </a:r>
            <a:br>
              <a:rPr lang="en-US" b="0" i="0" u="none" strike="noStrike" dirty="0">
                <a:solidFill>
                  <a:srgbClr val="212121"/>
                </a:solidFill>
                <a:effectLst/>
                <a:latin typeface="Calibri" panose="020F0502020204030204" pitchFamily="34" charset="0"/>
              </a:rPr>
            </a:br>
            <a:r>
              <a:rPr lang="en-US" sz="3600" b="0" i="0" u="none" strike="noStrike" dirty="0">
                <a:solidFill>
                  <a:srgbClr val="212121"/>
                </a:solidFill>
                <a:effectLst/>
                <a:latin typeface="Calibri" panose="020F0502020204030204" pitchFamily="34" charset="0"/>
              </a:rPr>
              <a:t>Research In Progress 3/2/23</a:t>
            </a:r>
            <a:endParaRPr lang="en-US" sz="3600" dirty="0"/>
          </a:p>
        </p:txBody>
      </p:sp>
      <p:sp>
        <p:nvSpPr>
          <p:cNvPr id="5" name="TextBox 4">
            <a:extLst>
              <a:ext uri="{FF2B5EF4-FFF2-40B4-BE49-F238E27FC236}">
                <a16:creationId xmlns:a16="http://schemas.microsoft.com/office/drawing/2014/main" id="{BAFCCB6C-75D1-D278-CBF5-CA011CB0DEBD}"/>
              </a:ext>
            </a:extLst>
          </p:cNvPr>
          <p:cNvSpPr txBox="1"/>
          <p:nvPr/>
        </p:nvSpPr>
        <p:spPr>
          <a:xfrm>
            <a:off x="6715067" y="4348916"/>
            <a:ext cx="4337385" cy="1754326"/>
          </a:xfrm>
          <a:prstGeom prst="rect">
            <a:avLst/>
          </a:prstGeom>
          <a:noFill/>
        </p:spPr>
        <p:txBody>
          <a:bodyPr wrap="square">
            <a:spAutoFit/>
          </a:bodyPr>
          <a:lstStyle/>
          <a:p>
            <a:pPr algn="ctr"/>
            <a:r>
              <a:rPr lang="en-US" u="sng" dirty="0"/>
              <a:t>Mentorship Team: </a:t>
            </a:r>
          </a:p>
          <a:p>
            <a:pPr algn="ctr"/>
            <a:r>
              <a:rPr lang="en-US" dirty="0"/>
              <a:t>Krishna Sundar MD (PCCM/Sleep)</a:t>
            </a:r>
          </a:p>
          <a:p>
            <a:pPr algn="ctr"/>
            <a:r>
              <a:rPr lang="en-US" dirty="0"/>
              <a:t>Ram Gouripeddi MBBS MSc (Bioinformatics)</a:t>
            </a:r>
            <a:br>
              <a:rPr lang="en-US" dirty="0"/>
            </a:br>
            <a:r>
              <a:rPr lang="en-US" dirty="0"/>
              <a:t>Jeanette Brown MD PhD (PCCM)</a:t>
            </a:r>
          </a:p>
          <a:p>
            <a:pPr algn="ctr"/>
            <a:r>
              <a:rPr lang="en-US" dirty="0"/>
              <a:t>Rob Paine III MD (PCCM)</a:t>
            </a:r>
          </a:p>
          <a:p>
            <a:pPr algn="ctr"/>
            <a:r>
              <a:rPr lang="en-US" dirty="0"/>
              <a:t>Wayne Richards BSc (Bioinformatics)</a:t>
            </a:r>
          </a:p>
        </p:txBody>
      </p:sp>
      <p:sp>
        <p:nvSpPr>
          <p:cNvPr id="10" name="TextBox 9">
            <a:extLst>
              <a:ext uri="{FF2B5EF4-FFF2-40B4-BE49-F238E27FC236}">
                <a16:creationId xmlns:a16="http://schemas.microsoft.com/office/drawing/2014/main" id="{0EE71737-0221-6801-38DB-B5D2A5EBEC6D}"/>
              </a:ext>
            </a:extLst>
          </p:cNvPr>
          <p:cNvSpPr txBox="1"/>
          <p:nvPr/>
        </p:nvSpPr>
        <p:spPr>
          <a:xfrm>
            <a:off x="1032932" y="4384342"/>
            <a:ext cx="4741335" cy="1754326"/>
          </a:xfrm>
          <a:prstGeom prst="rect">
            <a:avLst/>
          </a:prstGeom>
          <a:noFill/>
        </p:spPr>
        <p:txBody>
          <a:bodyPr wrap="square">
            <a:spAutoFit/>
          </a:bodyPr>
          <a:lstStyle/>
          <a:p>
            <a:pPr algn="ctr"/>
            <a:r>
              <a:rPr lang="en-US" sz="1800" dirty="0"/>
              <a:t>Brian Locke, MD</a:t>
            </a:r>
          </a:p>
          <a:p>
            <a:pPr algn="ctr"/>
            <a:r>
              <a:rPr lang="en-US" sz="1800" dirty="0"/>
              <a:t> 3</a:t>
            </a:r>
            <a:r>
              <a:rPr lang="en-US" sz="1800" baseline="30000" dirty="0"/>
              <a:t>rd</a:t>
            </a:r>
            <a:r>
              <a:rPr lang="en-US" sz="1800" dirty="0"/>
              <a:t> Year Pulmonary and Critical Care Fellow </a:t>
            </a:r>
          </a:p>
          <a:p>
            <a:pPr algn="ctr"/>
            <a:r>
              <a:rPr lang="en-US" sz="1800" dirty="0"/>
              <a:t>University of Utah</a:t>
            </a:r>
          </a:p>
          <a:p>
            <a:pPr algn="ctr"/>
            <a:r>
              <a:rPr lang="en-US" sz="1800" dirty="0"/>
              <a:t>University of Utah T32 PI: Paine</a:t>
            </a:r>
          </a:p>
          <a:p>
            <a:pPr algn="ctr"/>
            <a:r>
              <a:rPr lang="en-US" sz="1800" dirty="0"/>
              <a:t>Masters of Science in Clinical Investigation</a:t>
            </a:r>
          </a:p>
          <a:p>
            <a:pPr algn="ctr"/>
            <a:r>
              <a:rPr lang="en-US" sz="1800" dirty="0"/>
              <a:t>ATS ASPIRE Program</a:t>
            </a:r>
          </a:p>
        </p:txBody>
      </p:sp>
    </p:spTree>
    <p:extLst>
      <p:ext uri="{BB962C8B-B14F-4D97-AF65-F5344CB8AC3E}">
        <p14:creationId xmlns:p14="http://schemas.microsoft.com/office/powerpoint/2010/main" val="374569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C3D2F-5C95-3DF5-1592-7271494702F8}"/>
              </a:ext>
            </a:extLst>
          </p:cNvPr>
          <p:cNvSpPr>
            <a:spLocks noGrp="1"/>
          </p:cNvSpPr>
          <p:nvPr>
            <p:ph type="title"/>
          </p:nvPr>
        </p:nvSpPr>
        <p:spPr/>
        <p:txBody>
          <a:bodyPr/>
          <a:lstStyle/>
          <a:p>
            <a:r>
              <a:rPr lang="en-US" dirty="0"/>
              <a:t>Needs: initial decompensation → treatment</a:t>
            </a:r>
          </a:p>
        </p:txBody>
      </p:sp>
      <p:sp>
        <p:nvSpPr>
          <p:cNvPr id="4" name="Rounded Rectangle 3">
            <a:extLst>
              <a:ext uri="{FF2B5EF4-FFF2-40B4-BE49-F238E27FC236}">
                <a16:creationId xmlns:a16="http://schemas.microsoft.com/office/drawing/2014/main" id="{F135456F-6EBC-4695-24A2-C409912A691B}"/>
              </a:ext>
            </a:extLst>
          </p:cNvPr>
          <p:cNvSpPr/>
          <p:nvPr/>
        </p:nvSpPr>
        <p:spPr>
          <a:xfrm>
            <a:off x="324091" y="1825625"/>
            <a:ext cx="1979271" cy="717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Presentation With Hypercapnia</a:t>
            </a:r>
          </a:p>
        </p:txBody>
      </p:sp>
      <p:sp>
        <p:nvSpPr>
          <p:cNvPr id="5" name="TextBox 4">
            <a:extLst>
              <a:ext uri="{FF2B5EF4-FFF2-40B4-BE49-F238E27FC236}">
                <a16:creationId xmlns:a16="http://schemas.microsoft.com/office/drawing/2014/main" id="{8B852651-B8F5-4965-0CCD-C42248F194BF}"/>
              </a:ext>
            </a:extLst>
          </p:cNvPr>
          <p:cNvSpPr txBox="1"/>
          <p:nvPr/>
        </p:nvSpPr>
        <p:spPr>
          <a:xfrm>
            <a:off x="2939969" y="1850100"/>
            <a:ext cx="5601183" cy="646331"/>
          </a:xfrm>
          <a:prstGeom prst="rect">
            <a:avLst/>
          </a:prstGeom>
          <a:noFill/>
        </p:spPr>
        <p:txBody>
          <a:bodyPr wrap="square" rtlCol="0">
            <a:spAutoFit/>
          </a:bodyPr>
          <a:lstStyle/>
          <a:p>
            <a:r>
              <a:rPr lang="en-US" dirty="0"/>
              <a:t>Hypercapnia is common, highly morbid, and likely increasing in frequency (obesity, opiates, multimorbidity)</a:t>
            </a:r>
          </a:p>
        </p:txBody>
      </p:sp>
      <p:sp>
        <p:nvSpPr>
          <p:cNvPr id="6" name="Rounded Rectangle 5">
            <a:extLst>
              <a:ext uri="{FF2B5EF4-FFF2-40B4-BE49-F238E27FC236}">
                <a16:creationId xmlns:a16="http://schemas.microsoft.com/office/drawing/2014/main" id="{CAE2A918-BE75-AA98-F97C-80BD9D434087}"/>
              </a:ext>
            </a:extLst>
          </p:cNvPr>
          <p:cNvSpPr/>
          <p:nvPr/>
        </p:nvSpPr>
        <p:spPr>
          <a:xfrm>
            <a:off x="324091" y="2618769"/>
            <a:ext cx="1979271" cy="717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Correctly Recognized?</a:t>
            </a:r>
          </a:p>
        </p:txBody>
      </p:sp>
      <p:sp>
        <p:nvSpPr>
          <p:cNvPr id="7" name="Rounded Rectangle 6">
            <a:extLst>
              <a:ext uri="{FF2B5EF4-FFF2-40B4-BE49-F238E27FC236}">
                <a16:creationId xmlns:a16="http://schemas.microsoft.com/office/drawing/2014/main" id="{8FBC1E5F-4A8D-EC5D-7EE0-E01DC2A2CD33}"/>
              </a:ext>
            </a:extLst>
          </p:cNvPr>
          <p:cNvSpPr/>
          <p:nvPr/>
        </p:nvSpPr>
        <p:spPr>
          <a:xfrm>
            <a:off x="324090" y="3399408"/>
            <a:ext cx="1979271" cy="717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Causes Correctly Diagnosed?</a:t>
            </a:r>
          </a:p>
        </p:txBody>
      </p:sp>
      <p:sp>
        <p:nvSpPr>
          <p:cNvPr id="8" name="Rounded Rectangle 7">
            <a:extLst>
              <a:ext uri="{FF2B5EF4-FFF2-40B4-BE49-F238E27FC236}">
                <a16:creationId xmlns:a16="http://schemas.microsoft.com/office/drawing/2014/main" id="{906C157D-BEE5-2BDC-89A8-7B326B319D78}"/>
              </a:ext>
            </a:extLst>
          </p:cNvPr>
          <p:cNvSpPr/>
          <p:nvPr/>
        </p:nvSpPr>
        <p:spPr>
          <a:xfrm>
            <a:off x="324089" y="4203194"/>
            <a:ext cx="1979271" cy="717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there data to guide treatment? </a:t>
            </a:r>
          </a:p>
        </p:txBody>
      </p:sp>
      <p:sp>
        <p:nvSpPr>
          <p:cNvPr id="9" name="Rounded Rectangle 8">
            <a:extLst>
              <a:ext uri="{FF2B5EF4-FFF2-40B4-BE49-F238E27FC236}">
                <a16:creationId xmlns:a16="http://schemas.microsoft.com/office/drawing/2014/main" id="{B0E807B7-0B6E-27D9-AFFC-C1E593DB1752}"/>
              </a:ext>
            </a:extLst>
          </p:cNvPr>
          <p:cNvSpPr/>
          <p:nvPr/>
        </p:nvSpPr>
        <p:spPr>
          <a:xfrm>
            <a:off x="324088" y="5019492"/>
            <a:ext cx="1979271" cy="717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it logistically possible?</a:t>
            </a:r>
          </a:p>
        </p:txBody>
      </p:sp>
      <p:sp>
        <p:nvSpPr>
          <p:cNvPr id="10" name="Rounded Rectangle 9">
            <a:extLst>
              <a:ext uri="{FF2B5EF4-FFF2-40B4-BE49-F238E27FC236}">
                <a16:creationId xmlns:a16="http://schemas.microsoft.com/office/drawing/2014/main" id="{AE1DBAAD-65BC-F8E6-ACCD-FD8285D9B6C8}"/>
              </a:ext>
            </a:extLst>
          </p:cNvPr>
          <p:cNvSpPr/>
          <p:nvPr/>
        </p:nvSpPr>
        <p:spPr>
          <a:xfrm>
            <a:off x="324088" y="5835790"/>
            <a:ext cx="1979271" cy="717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 it happen?</a:t>
            </a:r>
          </a:p>
        </p:txBody>
      </p:sp>
      <p:sp>
        <p:nvSpPr>
          <p:cNvPr id="11" name="TextBox 10">
            <a:extLst>
              <a:ext uri="{FF2B5EF4-FFF2-40B4-BE49-F238E27FC236}">
                <a16:creationId xmlns:a16="http://schemas.microsoft.com/office/drawing/2014/main" id="{AAE98ADF-124B-D085-86B2-5E9D27AFCBD2}"/>
              </a:ext>
            </a:extLst>
          </p:cNvPr>
          <p:cNvSpPr txBox="1"/>
          <p:nvPr/>
        </p:nvSpPr>
        <p:spPr>
          <a:xfrm>
            <a:off x="2939968" y="2761796"/>
            <a:ext cx="4815070" cy="369332"/>
          </a:xfrm>
          <a:prstGeom prst="rect">
            <a:avLst/>
          </a:prstGeom>
          <a:noFill/>
        </p:spPr>
        <p:txBody>
          <a:bodyPr wrap="square" rtlCol="0">
            <a:spAutoFit/>
          </a:bodyPr>
          <a:lstStyle/>
          <a:p>
            <a:r>
              <a:rPr lang="en-US" dirty="0" err="1"/>
              <a:t>Inpt</a:t>
            </a:r>
            <a:r>
              <a:rPr lang="en-US" dirty="0"/>
              <a:t> Hypercapnia is frequently missed in practice</a:t>
            </a:r>
          </a:p>
        </p:txBody>
      </p:sp>
      <p:sp>
        <p:nvSpPr>
          <p:cNvPr id="12" name="TextBox 11">
            <a:extLst>
              <a:ext uri="{FF2B5EF4-FFF2-40B4-BE49-F238E27FC236}">
                <a16:creationId xmlns:a16="http://schemas.microsoft.com/office/drawing/2014/main" id="{27F6F1F4-575D-8F96-6A5A-E5ED44FD7921}"/>
              </a:ext>
            </a:extLst>
          </p:cNvPr>
          <p:cNvSpPr txBox="1"/>
          <p:nvPr/>
        </p:nvSpPr>
        <p:spPr>
          <a:xfrm>
            <a:off x="2939969" y="3510025"/>
            <a:ext cx="4629874" cy="369332"/>
          </a:xfrm>
          <a:prstGeom prst="rect">
            <a:avLst/>
          </a:prstGeom>
          <a:noFill/>
        </p:spPr>
        <p:txBody>
          <a:bodyPr wrap="square" rtlCol="0">
            <a:spAutoFit/>
          </a:bodyPr>
          <a:lstStyle/>
          <a:p>
            <a:r>
              <a:rPr lang="en-US" dirty="0"/>
              <a:t>Many patients do not receive definitive testing</a:t>
            </a:r>
          </a:p>
        </p:txBody>
      </p:sp>
      <p:sp>
        <p:nvSpPr>
          <p:cNvPr id="13" name="TextBox 12">
            <a:extLst>
              <a:ext uri="{FF2B5EF4-FFF2-40B4-BE49-F238E27FC236}">
                <a16:creationId xmlns:a16="http://schemas.microsoft.com/office/drawing/2014/main" id="{D479C981-7EA9-2876-62C0-D6F59A4A1A11}"/>
              </a:ext>
            </a:extLst>
          </p:cNvPr>
          <p:cNvSpPr txBox="1"/>
          <p:nvPr/>
        </p:nvSpPr>
        <p:spPr>
          <a:xfrm>
            <a:off x="2939969" y="4203194"/>
            <a:ext cx="4375230" cy="646331"/>
          </a:xfrm>
          <a:prstGeom prst="rect">
            <a:avLst/>
          </a:prstGeom>
          <a:noFill/>
        </p:spPr>
        <p:txBody>
          <a:bodyPr wrap="square" rtlCol="0">
            <a:spAutoFit/>
          </a:bodyPr>
          <a:lstStyle/>
          <a:p>
            <a:r>
              <a:rPr lang="en-US" dirty="0"/>
              <a:t>We don’t know what to do for many (most?) patients with hypercapnia</a:t>
            </a:r>
          </a:p>
        </p:txBody>
      </p:sp>
      <p:sp>
        <p:nvSpPr>
          <p:cNvPr id="14" name="TextBox 13">
            <a:extLst>
              <a:ext uri="{FF2B5EF4-FFF2-40B4-BE49-F238E27FC236}">
                <a16:creationId xmlns:a16="http://schemas.microsoft.com/office/drawing/2014/main" id="{82715774-C098-5517-26E1-7BE5ECF46ED9}"/>
              </a:ext>
            </a:extLst>
          </p:cNvPr>
          <p:cNvSpPr txBox="1"/>
          <p:nvPr/>
        </p:nvSpPr>
        <p:spPr>
          <a:xfrm>
            <a:off x="2939969" y="5177584"/>
            <a:ext cx="4224760" cy="369332"/>
          </a:xfrm>
          <a:prstGeom prst="rect">
            <a:avLst/>
          </a:prstGeom>
          <a:noFill/>
        </p:spPr>
        <p:txBody>
          <a:bodyPr wrap="square" rtlCol="0">
            <a:spAutoFit/>
          </a:bodyPr>
          <a:lstStyle/>
          <a:p>
            <a:r>
              <a:rPr lang="en-US" dirty="0"/>
              <a:t>Device qualification restrictions. </a:t>
            </a:r>
          </a:p>
        </p:txBody>
      </p:sp>
      <p:sp>
        <p:nvSpPr>
          <p:cNvPr id="15" name="TextBox 14">
            <a:extLst>
              <a:ext uri="{FF2B5EF4-FFF2-40B4-BE49-F238E27FC236}">
                <a16:creationId xmlns:a16="http://schemas.microsoft.com/office/drawing/2014/main" id="{B6149477-D15C-7AD0-0D40-50AC9228DA9C}"/>
              </a:ext>
            </a:extLst>
          </p:cNvPr>
          <p:cNvSpPr txBox="1"/>
          <p:nvPr/>
        </p:nvSpPr>
        <p:spPr>
          <a:xfrm>
            <a:off x="2898493" y="5892818"/>
            <a:ext cx="4671350" cy="646331"/>
          </a:xfrm>
          <a:prstGeom prst="rect">
            <a:avLst/>
          </a:prstGeom>
          <a:noFill/>
        </p:spPr>
        <p:txBody>
          <a:bodyPr wrap="square" rtlCol="0">
            <a:spAutoFit/>
          </a:bodyPr>
          <a:lstStyle/>
          <a:p>
            <a:r>
              <a:rPr lang="en-US" dirty="0"/>
              <a:t>Requires coordination between </a:t>
            </a:r>
            <a:r>
              <a:rPr lang="en-US" dirty="0" err="1"/>
              <a:t>Inpt</a:t>
            </a:r>
            <a:r>
              <a:rPr lang="en-US" dirty="0"/>
              <a:t> </a:t>
            </a:r>
            <a:r>
              <a:rPr lang="en-US" dirty="0">
                <a:sym typeface="Wingdings" pitchFamily="2" charset="2"/>
              </a:rPr>
              <a:t> </a:t>
            </a:r>
            <a:r>
              <a:rPr lang="en-US" dirty="0" err="1">
                <a:sym typeface="Wingdings" pitchFamily="2" charset="2"/>
              </a:rPr>
              <a:t>Outpt</a:t>
            </a:r>
            <a:r>
              <a:rPr lang="en-US" dirty="0">
                <a:sym typeface="Wingdings" pitchFamily="2" charset="2"/>
              </a:rPr>
              <a:t>. Consider CHF (CMS f/u after discharge)</a:t>
            </a:r>
            <a:endParaRPr lang="en-US" dirty="0"/>
          </a:p>
        </p:txBody>
      </p:sp>
      <p:sp>
        <p:nvSpPr>
          <p:cNvPr id="18" name="TextBox 17">
            <a:extLst>
              <a:ext uri="{FF2B5EF4-FFF2-40B4-BE49-F238E27FC236}">
                <a16:creationId xmlns:a16="http://schemas.microsoft.com/office/drawing/2014/main" id="{6C78A9D3-A364-9984-BA37-BD8693E87D8B}"/>
              </a:ext>
            </a:extLst>
          </p:cNvPr>
          <p:cNvSpPr txBox="1"/>
          <p:nvPr/>
        </p:nvSpPr>
        <p:spPr>
          <a:xfrm>
            <a:off x="8541151" y="2761796"/>
            <a:ext cx="3372093" cy="646331"/>
          </a:xfrm>
          <a:prstGeom prst="rect">
            <a:avLst/>
          </a:prstGeom>
          <a:noFill/>
        </p:spPr>
        <p:txBody>
          <a:bodyPr wrap="square" rtlCol="0">
            <a:spAutoFit/>
          </a:bodyPr>
          <a:lstStyle/>
          <a:p>
            <a:r>
              <a:rPr lang="en-US" dirty="0" err="1"/>
              <a:t>Marik</a:t>
            </a:r>
            <a:r>
              <a:rPr lang="en-US" dirty="0"/>
              <a:t>, JICM 2012: 75% miss rate.</a:t>
            </a:r>
          </a:p>
          <a:p>
            <a:r>
              <a:rPr lang="en-US" dirty="0" err="1"/>
              <a:t>Nowbar</a:t>
            </a:r>
            <a:r>
              <a:rPr lang="en-US" dirty="0"/>
              <a:t>, AJM 2004 </a:t>
            </a:r>
          </a:p>
        </p:txBody>
      </p:sp>
      <p:sp>
        <p:nvSpPr>
          <p:cNvPr id="19" name="TextBox 18">
            <a:extLst>
              <a:ext uri="{FF2B5EF4-FFF2-40B4-BE49-F238E27FC236}">
                <a16:creationId xmlns:a16="http://schemas.microsoft.com/office/drawing/2014/main" id="{4871E7A3-5680-CF4A-C312-D48DE61D8DCB}"/>
              </a:ext>
            </a:extLst>
          </p:cNvPr>
          <p:cNvSpPr txBox="1"/>
          <p:nvPr/>
        </p:nvSpPr>
        <p:spPr>
          <a:xfrm>
            <a:off x="8541152" y="3510025"/>
            <a:ext cx="3326758" cy="369332"/>
          </a:xfrm>
          <a:prstGeom prst="rect">
            <a:avLst/>
          </a:prstGeom>
          <a:noFill/>
        </p:spPr>
        <p:txBody>
          <a:bodyPr wrap="square" rtlCol="0">
            <a:spAutoFit/>
          </a:bodyPr>
          <a:lstStyle/>
          <a:p>
            <a:r>
              <a:rPr lang="en-US" dirty="0"/>
              <a:t>OSA in 5-15% vs 50-80%</a:t>
            </a:r>
          </a:p>
        </p:txBody>
      </p:sp>
      <p:sp>
        <p:nvSpPr>
          <p:cNvPr id="20" name="TextBox 19">
            <a:extLst>
              <a:ext uri="{FF2B5EF4-FFF2-40B4-BE49-F238E27FC236}">
                <a16:creationId xmlns:a16="http://schemas.microsoft.com/office/drawing/2014/main" id="{B9A2ED6A-3176-7874-37CF-5BB4383AD72E}"/>
              </a:ext>
            </a:extLst>
          </p:cNvPr>
          <p:cNvSpPr txBox="1"/>
          <p:nvPr/>
        </p:nvSpPr>
        <p:spPr>
          <a:xfrm>
            <a:off x="8495817" y="4203194"/>
            <a:ext cx="3372094" cy="646331"/>
          </a:xfrm>
          <a:prstGeom prst="rect">
            <a:avLst/>
          </a:prstGeom>
          <a:noFill/>
        </p:spPr>
        <p:txBody>
          <a:bodyPr wrap="square" rtlCol="0">
            <a:spAutoFit/>
          </a:bodyPr>
          <a:lstStyle/>
          <a:p>
            <a:r>
              <a:rPr lang="en-US" dirty="0"/>
              <a:t>No good estimate? (NMD/Rest, COPD, OHS, OVS)</a:t>
            </a:r>
          </a:p>
        </p:txBody>
      </p:sp>
      <p:sp>
        <p:nvSpPr>
          <p:cNvPr id="21" name="TextBox 20">
            <a:extLst>
              <a:ext uri="{FF2B5EF4-FFF2-40B4-BE49-F238E27FC236}">
                <a16:creationId xmlns:a16="http://schemas.microsoft.com/office/drawing/2014/main" id="{8FBCF314-18E0-4271-5559-0A6731BE874C}"/>
              </a:ext>
            </a:extLst>
          </p:cNvPr>
          <p:cNvSpPr txBox="1"/>
          <p:nvPr/>
        </p:nvSpPr>
        <p:spPr>
          <a:xfrm>
            <a:off x="8495816" y="5177584"/>
            <a:ext cx="2465407" cy="369332"/>
          </a:xfrm>
          <a:prstGeom prst="rect">
            <a:avLst/>
          </a:prstGeom>
          <a:noFill/>
        </p:spPr>
        <p:txBody>
          <a:bodyPr wrap="square" rtlCol="0">
            <a:spAutoFit/>
          </a:bodyPr>
          <a:lstStyle/>
          <a:p>
            <a:r>
              <a:rPr lang="en-US" dirty="0"/>
              <a:t>No good estimate?</a:t>
            </a:r>
          </a:p>
        </p:txBody>
      </p:sp>
      <p:sp>
        <p:nvSpPr>
          <p:cNvPr id="22" name="TextBox 21">
            <a:extLst>
              <a:ext uri="{FF2B5EF4-FFF2-40B4-BE49-F238E27FC236}">
                <a16:creationId xmlns:a16="http://schemas.microsoft.com/office/drawing/2014/main" id="{5C48E924-F87F-5A31-CC9C-AD4BBDCC5F8F}"/>
              </a:ext>
            </a:extLst>
          </p:cNvPr>
          <p:cNvSpPr txBox="1"/>
          <p:nvPr/>
        </p:nvSpPr>
        <p:spPr>
          <a:xfrm>
            <a:off x="8518002" y="6022531"/>
            <a:ext cx="2465407" cy="369332"/>
          </a:xfrm>
          <a:prstGeom prst="rect">
            <a:avLst/>
          </a:prstGeom>
          <a:noFill/>
        </p:spPr>
        <p:txBody>
          <a:bodyPr wrap="square" rtlCol="0">
            <a:spAutoFit/>
          </a:bodyPr>
          <a:lstStyle/>
          <a:p>
            <a:r>
              <a:rPr lang="en-US" dirty="0"/>
              <a:t>No good estimate?</a:t>
            </a:r>
          </a:p>
        </p:txBody>
      </p:sp>
    </p:spTree>
    <p:extLst>
      <p:ext uri="{BB962C8B-B14F-4D97-AF65-F5344CB8AC3E}">
        <p14:creationId xmlns:p14="http://schemas.microsoft.com/office/powerpoint/2010/main" val="183624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C3A3-DD7A-7158-0B40-55D49E29775A}"/>
              </a:ext>
            </a:extLst>
          </p:cNvPr>
          <p:cNvSpPr>
            <a:spLocks noGrp="1"/>
          </p:cNvSpPr>
          <p:nvPr>
            <p:ph type="title"/>
          </p:nvPr>
        </p:nvSpPr>
        <p:spPr/>
        <p:txBody>
          <a:bodyPr/>
          <a:lstStyle/>
          <a:p>
            <a:r>
              <a:rPr lang="en-US" dirty="0"/>
              <a:t>Computable phenotypes: </a:t>
            </a:r>
            <a:br>
              <a:rPr lang="en-US" dirty="0"/>
            </a:br>
            <a:r>
              <a:rPr lang="en-US" sz="3600" dirty="0"/>
              <a:t>algorithms to identify specific patient cohorts</a:t>
            </a:r>
          </a:p>
        </p:txBody>
      </p:sp>
      <p:sp>
        <p:nvSpPr>
          <p:cNvPr id="3" name="Content Placeholder 2">
            <a:extLst>
              <a:ext uri="{FF2B5EF4-FFF2-40B4-BE49-F238E27FC236}">
                <a16:creationId xmlns:a16="http://schemas.microsoft.com/office/drawing/2014/main" id="{EA057113-1EDF-E0C4-6FB6-5CEAF341FB73}"/>
              </a:ext>
            </a:extLst>
          </p:cNvPr>
          <p:cNvSpPr>
            <a:spLocks noGrp="1"/>
          </p:cNvSpPr>
          <p:nvPr>
            <p:ph idx="1"/>
          </p:nvPr>
        </p:nvSpPr>
        <p:spPr/>
        <p:txBody>
          <a:bodyPr>
            <a:noAutofit/>
          </a:bodyPr>
          <a:lstStyle/>
          <a:p>
            <a:pPr marL="0" marR="0" indent="0">
              <a:lnSpc>
                <a:spcPct val="100000"/>
              </a:lnSpc>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Problems with retrospective EHR-based research:</a:t>
            </a:r>
          </a:p>
          <a:p>
            <a:pPr>
              <a:lnSpc>
                <a:spcPct val="100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Missing Data</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Time/Event determination (immortal time)</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Observational nature (residual confounding; multiple comparisons)</a:t>
            </a:r>
          </a:p>
          <a:p>
            <a:pPr>
              <a:lnSpc>
                <a:spcPct val="100000"/>
              </a:lnSpc>
              <a:spcBef>
                <a:spcPts val="0"/>
              </a:spcBef>
            </a:pPr>
            <a:r>
              <a:rPr lang="en-US" sz="2400" b="1" dirty="0">
                <a:latin typeface="Calibri" panose="020F0502020204030204" pitchFamily="34" charset="0"/>
                <a:ea typeface="Calibri" panose="020F0502020204030204" pitchFamily="34" charset="0"/>
                <a:cs typeface="Calibri" panose="020F0502020204030204" pitchFamily="34" charset="0"/>
              </a:rPr>
              <a:t>Disease Identification</a:t>
            </a:r>
          </a:p>
          <a:p>
            <a:pPr lvl="1">
              <a:lnSpc>
                <a:spcPct val="100000"/>
              </a:lnSpc>
              <a:spcBef>
                <a:spcPts val="0"/>
              </a:spcBef>
            </a:pPr>
            <a:r>
              <a:rPr lang="en-US" b="1" dirty="0">
                <a:latin typeface="Calibri" panose="020F0502020204030204" pitchFamily="34" charset="0"/>
                <a:ea typeface="Calibri" panose="020F0502020204030204" pitchFamily="34" charset="0"/>
                <a:cs typeface="Calibri" panose="020F0502020204030204" pitchFamily="34" charset="0"/>
              </a:rPr>
              <a:t>Contrast: Cohort study with assessment and verification of diagnostic labels. Particularly, respiratory diagnoses (Asthma, COPD, OHS, OSA) </a:t>
            </a:r>
          </a:p>
          <a:p>
            <a:pPr>
              <a:lnSpc>
                <a:spcPct val="100000"/>
              </a:lnSpc>
              <a:spcBef>
                <a:spcPts val="0"/>
              </a:spcBef>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0000"/>
              </a:lnSpc>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Precise definitions (phenotypes) can help with patient identification</a:t>
            </a:r>
          </a:p>
          <a:p>
            <a:pPr>
              <a:lnSpc>
                <a:spcPct val="100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Simple: Inclusion criteria to</a:t>
            </a:r>
            <a:r>
              <a:rPr lang="en-US" sz="2400" dirty="0">
                <a:latin typeface="Calibri" panose="020F0502020204030204" pitchFamily="34" charset="0"/>
                <a:ea typeface="Calibri" panose="020F0502020204030204" pitchFamily="34" charset="0"/>
                <a:cs typeface="Calibri" panose="020F0502020204030204" pitchFamily="34" charset="0"/>
              </a:rPr>
              <a:t> a study</a:t>
            </a:r>
          </a:p>
          <a:p>
            <a:pPr>
              <a:lnSpc>
                <a:spcPct val="100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Complex: use additional data elements</a:t>
            </a:r>
            <a:r>
              <a:rPr lang="en-US" sz="2400" dirty="0">
                <a:latin typeface="Calibri" panose="020F0502020204030204" pitchFamily="34" charset="0"/>
                <a:ea typeface="Calibri" panose="020F0502020204030204" pitchFamily="34" charset="0"/>
                <a:cs typeface="Calibri" panose="020F0502020204030204" pitchFamily="34" charset="0"/>
              </a:rPr>
              <a:t> (demographics, meds), natural-language processing, etc.</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849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2194-B015-E845-492F-BDF2AD5F1915}"/>
              </a:ext>
            </a:extLst>
          </p:cNvPr>
          <p:cNvSpPr>
            <a:spLocks noGrp="1"/>
          </p:cNvSpPr>
          <p:nvPr>
            <p:ph type="title"/>
          </p:nvPr>
        </p:nvSpPr>
        <p:spPr/>
        <p:txBody>
          <a:bodyPr/>
          <a:lstStyle/>
          <a:p>
            <a:r>
              <a:rPr lang="en-US" dirty="0"/>
              <a:t>Why might this help in Hypercapnic RF? </a:t>
            </a:r>
            <a:br>
              <a:rPr lang="en-US" dirty="0"/>
            </a:br>
            <a:r>
              <a:rPr lang="en-US" sz="2400" dirty="0"/>
              <a:t>(why not just use PaCO2 &gt; 45 mmHg?) </a:t>
            </a:r>
          </a:p>
        </p:txBody>
      </p:sp>
      <p:sp>
        <p:nvSpPr>
          <p:cNvPr id="3" name="Content Placeholder 2">
            <a:extLst>
              <a:ext uri="{FF2B5EF4-FFF2-40B4-BE49-F238E27FC236}">
                <a16:creationId xmlns:a16="http://schemas.microsoft.com/office/drawing/2014/main" id="{7229E3BB-355E-4E4F-1412-9D9D6C9A1292}"/>
              </a:ext>
            </a:extLst>
          </p:cNvPr>
          <p:cNvSpPr>
            <a:spLocks noGrp="1"/>
          </p:cNvSpPr>
          <p:nvPr>
            <p:ph idx="1"/>
          </p:nvPr>
        </p:nvSpPr>
        <p:spPr>
          <a:xfrm>
            <a:off x="719667" y="4434060"/>
            <a:ext cx="10405536" cy="1865839"/>
          </a:xfrm>
        </p:spPr>
        <p:txBody>
          <a:bodyPr>
            <a:noAutofit/>
          </a:bodyPr>
          <a:lstStyle/>
          <a:p>
            <a:r>
              <a:rPr lang="en-US" sz="2000" dirty="0"/>
              <a:t>ABGs are variably obtained in clinical practice: less reliable in usual care than enrollment criteria</a:t>
            </a:r>
          </a:p>
          <a:p>
            <a:pPr lvl="1"/>
            <a:r>
              <a:rPr lang="en-US" sz="2000" dirty="0"/>
              <a:t>People who get ABGs are different from people who don’t</a:t>
            </a:r>
          </a:p>
          <a:p>
            <a:r>
              <a:rPr lang="en-US" sz="2000" dirty="0"/>
              <a:t>Symptoms are variable, the diagnosis is often missed.</a:t>
            </a:r>
          </a:p>
          <a:p>
            <a:r>
              <a:rPr lang="en-US" sz="2000" dirty="0"/>
              <a:t>Pre-test probability varies widely by demographic and comorbidity; optimal evidence may vary too</a:t>
            </a:r>
          </a:p>
          <a:p>
            <a:pPr lvl="1"/>
            <a:r>
              <a:rPr lang="en-US" sz="2000" dirty="0"/>
              <a:t>Pre-test Odds * LR (Strength of Evidence) = Post-test Odds  </a:t>
            </a:r>
          </a:p>
        </p:txBody>
      </p:sp>
      <p:graphicFrame>
        <p:nvGraphicFramePr>
          <p:cNvPr id="4" name="Table 4">
            <a:extLst>
              <a:ext uri="{FF2B5EF4-FFF2-40B4-BE49-F238E27FC236}">
                <a16:creationId xmlns:a16="http://schemas.microsoft.com/office/drawing/2014/main" id="{EC731CDD-BACE-CF8E-CD1E-70BCE4929056}"/>
              </a:ext>
            </a:extLst>
          </p:cNvPr>
          <p:cNvGraphicFramePr>
            <a:graphicFrameLocks noGrp="1"/>
          </p:cNvGraphicFramePr>
          <p:nvPr>
            <p:extLst>
              <p:ext uri="{D42A27DB-BD31-4B8C-83A1-F6EECF244321}">
                <p14:modId xmlns:p14="http://schemas.microsoft.com/office/powerpoint/2010/main" val="4147072706"/>
              </p:ext>
            </p:extLst>
          </p:nvPr>
        </p:nvGraphicFramePr>
        <p:xfrm>
          <a:off x="719667" y="1754306"/>
          <a:ext cx="10676467" cy="2585327"/>
        </p:xfrm>
        <a:graphic>
          <a:graphicData uri="http://schemas.openxmlformats.org/drawingml/2006/table">
            <a:tbl>
              <a:tblPr firstRow="1" bandRow="1">
                <a:tableStyleId>{0505E3EF-67EA-436B-97B2-0124C06EBD24}</a:tableStyleId>
              </a:tblPr>
              <a:tblGrid>
                <a:gridCol w="1599589">
                  <a:extLst>
                    <a:ext uri="{9D8B030D-6E8A-4147-A177-3AD203B41FA5}">
                      <a16:colId xmlns:a16="http://schemas.microsoft.com/office/drawing/2014/main" val="2273539932"/>
                    </a:ext>
                  </a:extLst>
                </a:gridCol>
                <a:gridCol w="3063039">
                  <a:extLst>
                    <a:ext uri="{9D8B030D-6E8A-4147-A177-3AD203B41FA5}">
                      <a16:colId xmlns:a16="http://schemas.microsoft.com/office/drawing/2014/main" val="4142684132"/>
                    </a:ext>
                  </a:extLst>
                </a:gridCol>
                <a:gridCol w="3097073">
                  <a:extLst>
                    <a:ext uri="{9D8B030D-6E8A-4147-A177-3AD203B41FA5}">
                      <a16:colId xmlns:a16="http://schemas.microsoft.com/office/drawing/2014/main" val="2859485178"/>
                    </a:ext>
                  </a:extLst>
                </a:gridCol>
                <a:gridCol w="2916766">
                  <a:extLst>
                    <a:ext uri="{9D8B030D-6E8A-4147-A177-3AD203B41FA5}">
                      <a16:colId xmlns:a16="http://schemas.microsoft.com/office/drawing/2014/main" val="2225587294"/>
                    </a:ext>
                  </a:extLst>
                </a:gridCol>
              </a:tblGrid>
              <a:tr h="359851">
                <a:tc>
                  <a:txBody>
                    <a:bodyPr/>
                    <a:lstStyle/>
                    <a:p>
                      <a:r>
                        <a:rPr lang="en-US" dirty="0"/>
                        <a:t>Study Aim</a:t>
                      </a:r>
                    </a:p>
                  </a:txBody>
                  <a:tcPr/>
                </a:tc>
                <a:tc>
                  <a:txBody>
                    <a:bodyPr/>
                    <a:lstStyle/>
                    <a:p>
                      <a:r>
                        <a:rPr lang="en-US" dirty="0"/>
                        <a:t>Efficacy Trial</a:t>
                      </a:r>
                    </a:p>
                  </a:txBody>
                  <a:tcPr/>
                </a:tc>
                <a:tc>
                  <a:txBody>
                    <a:bodyPr/>
                    <a:lstStyle/>
                    <a:p>
                      <a:r>
                        <a:rPr lang="en-US" dirty="0"/>
                        <a:t>Determine Burden of Disease</a:t>
                      </a:r>
                    </a:p>
                  </a:txBody>
                  <a:tcPr/>
                </a:tc>
                <a:tc>
                  <a:txBody>
                    <a:bodyPr/>
                    <a:lstStyle/>
                    <a:p>
                      <a:r>
                        <a:rPr lang="en-US" dirty="0"/>
                        <a:t>Improve Processes of Care</a:t>
                      </a:r>
                    </a:p>
                  </a:txBody>
                  <a:tcPr/>
                </a:tc>
                <a:extLst>
                  <a:ext uri="{0D108BD9-81ED-4DB2-BD59-A6C34878D82A}">
                    <a16:rowId xmlns:a16="http://schemas.microsoft.com/office/drawing/2014/main" val="3812482703"/>
                  </a:ext>
                </a:extLst>
              </a:tr>
              <a:tr h="1197188">
                <a:tc>
                  <a:txBody>
                    <a:bodyPr/>
                    <a:lstStyle/>
                    <a:p>
                      <a:r>
                        <a:rPr lang="en-US" dirty="0"/>
                        <a:t>Ideal Characteristic</a:t>
                      </a:r>
                    </a:p>
                  </a:txBody>
                  <a:tcPr/>
                </a:tc>
                <a:tc>
                  <a:txBody>
                    <a:bodyPr/>
                    <a:lstStyle/>
                    <a:p>
                      <a:r>
                        <a:rPr lang="en-US" dirty="0"/>
                        <a:t>Select a population with severe disease, homogeneous in characteristic that predicts treatment responsiveness</a:t>
                      </a:r>
                    </a:p>
                  </a:txBody>
                  <a:tcPr/>
                </a:tc>
                <a:tc>
                  <a:txBody>
                    <a:bodyPr/>
                    <a:lstStyle/>
                    <a:p>
                      <a:r>
                        <a:rPr lang="en-US" dirty="0"/>
                        <a:t>Capture all patients who suffer from the adverse consequences of hypercapnic respiratory failure</a:t>
                      </a:r>
                    </a:p>
                  </a:txBody>
                  <a:tcPr/>
                </a:tc>
                <a:tc>
                  <a:txBody>
                    <a:bodyPr/>
                    <a:lstStyle/>
                    <a:p>
                      <a:r>
                        <a:rPr lang="en-US" dirty="0"/>
                        <a:t>Identify all patients who will benefit from instituting certain management pathways</a:t>
                      </a:r>
                    </a:p>
                  </a:txBody>
                  <a:tcPr/>
                </a:tc>
                <a:extLst>
                  <a:ext uri="{0D108BD9-81ED-4DB2-BD59-A6C34878D82A}">
                    <a16:rowId xmlns:a16="http://schemas.microsoft.com/office/drawing/2014/main" val="2475125595"/>
                  </a:ext>
                </a:extLst>
              </a:tr>
              <a:tr h="1022379">
                <a:tc>
                  <a:txBody>
                    <a:bodyPr/>
                    <a:lstStyle/>
                    <a:p>
                      <a:r>
                        <a:rPr lang="en-US" dirty="0"/>
                        <a:t>Example</a:t>
                      </a:r>
                    </a:p>
                  </a:txBody>
                  <a:tcPr/>
                </a:tc>
                <a:tc>
                  <a:txBody>
                    <a:bodyPr/>
                    <a:lstStyle/>
                    <a:p>
                      <a:r>
                        <a:rPr lang="en-US" dirty="0"/>
                        <a:t>Severe COPD, no other cause of CO2, severe air trapping, PaCO2 &gt; 52 mmHg </a:t>
                      </a:r>
                    </a:p>
                  </a:txBody>
                  <a:tcPr/>
                </a:tc>
                <a:tc gridSpan="2">
                  <a:txBody>
                    <a:bodyPr/>
                    <a:lstStyle/>
                    <a:p>
                      <a:r>
                        <a:rPr lang="en-US" dirty="0"/>
                        <a:t>More sensitive definition?</a:t>
                      </a:r>
                    </a:p>
                    <a:p>
                      <a:r>
                        <a:rPr lang="en-US" dirty="0"/>
                        <a:t>(If only use PaCO2, you will miss patients and skew toward people with classic/severe presentation)</a:t>
                      </a:r>
                    </a:p>
                  </a:txBody>
                  <a:tcPr/>
                </a:tc>
                <a:tc hMerge="1">
                  <a:txBody>
                    <a:bodyPr/>
                    <a:lstStyle/>
                    <a:p>
                      <a:endParaRPr lang="en-US" dirty="0"/>
                    </a:p>
                  </a:txBody>
                  <a:tcPr/>
                </a:tc>
                <a:extLst>
                  <a:ext uri="{0D108BD9-81ED-4DB2-BD59-A6C34878D82A}">
                    <a16:rowId xmlns:a16="http://schemas.microsoft.com/office/drawing/2014/main" val="1263321258"/>
                  </a:ext>
                </a:extLst>
              </a:tr>
            </a:tbl>
          </a:graphicData>
        </a:graphic>
      </p:graphicFrame>
    </p:spTree>
    <p:extLst>
      <p:ext uri="{BB962C8B-B14F-4D97-AF65-F5344CB8AC3E}">
        <p14:creationId xmlns:p14="http://schemas.microsoft.com/office/powerpoint/2010/main" val="181205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B585-1C64-F75C-7E60-582C4BE86A89}"/>
              </a:ext>
            </a:extLst>
          </p:cNvPr>
          <p:cNvSpPr>
            <a:spLocks noGrp="1"/>
          </p:cNvSpPr>
          <p:nvPr>
            <p:ph type="title"/>
          </p:nvPr>
        </p:nvSpPr>
        <p:spPr/>
        <p:txBody>
          <a:bodyPr/>
          <a:lstStyle/>
          <a:p>
            <a:r>
              <a:rPr lang="en-US" dirty="0"/>
              <a:t>Gap &amp; Hypothesis</a:t>
            </a:r>
          </a:p>
        </p:txBody>
      </p:sp>
      <p:sp>
        <p:nvSpPr>
          <p:cNvPr id="3" name="Content Placeholder 2">
            <a:extLst>
              <a:ext uri="{FF2B5EF4-FFF2-40B4-BE49-F238E27FC236}">
                <a16:creationId xmlns:a16="http://schemas.microsoft.com/office/drawing/2014/main" id="{4C3276DC-B4DD-63FC-11EB-A1848C0D946E}"/>
              </a:ext>
            </a:extLst>
          </p:cNvPr>
          <p:cNvSpPr>
            <a:spLocks noGrp="1"/>
          </p:cNvSpPr>
          <p:nvPr>
            <p:ph idx="1"/>
          </p:nvPr>
        </p:nvSpPr>
        <p:spPr/>
        <p:txBody>
          <a:bodyPr>
            <a:normAutofit/>
          </a:bodyPr>
          <a:lstStyle/>
          <a:p>
            <a:r>
              <a:rPr lang="en-US" dirty="0"/>
              <a:t>Methods used in the literature will identify different populations</a:t>
            </a:r>
          </a:p>
          <a:p>
            <a:r>
              <a:rPr lang="en-US" dirty="0"/>
              <a:t>Those populations will differ in ways important to prognosis or treatment response (such as comorbidities, management)</a:t>
            </a:r>
          </a:p>
          <a:p>
            <a:r>
              <a:rPr lang="en-US" dirty="0"/>
              <a:t>Data from EHR’s are sufficiently granular to identify pathophysiology-based endotypes, which is currently presumed to matter clinically, but not reflected in current epidemiologic data. </a:t>
            </a:r>
          </a:p>
          <a:p>
            <a:pPr lvl="1"/>
            <a:r>
              <a:rPr lang="en-US" dirty="0"/>
              <a:t>These endotypes may predict risk and heterogeneity in treatment responsiveness, and thus would be useful to identify</a:t>
            </a:r>
          </a:p>
        </p:txBody>
      </p:sp>
    </p:spTree>
    <p:extLst>
      <p:ext uri="{BB962C8B-B14F-4D97-AF65-F5344CB8AC3E}">
        <p14:creationId xmlns:p14="http://schemas.microsoft.com/office/powerpoint/2010/main" val="176290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A8B47E4-E627-22B0-085B-D99DCADAF9F3}"/>
              </a:ext>
            </a:extLst>
          </p:cNvPr>
          <p:cNvGraphicFramePr>
            <a:graphicFrameLocks/>
          </p:cNvGraphicFramePr>
          <p:nvPr>
            <p:extLst>
              <p:ext uri="{D42A27DB-BD31-4B8C-83A1-F6EECF244321}">
                <p14:modId xmlns:p14="http://schemas.microsoft.com/office/powerpoint/2010/main" val="2321696917"/>
              </p:ext>
            </p:extLst>
          </p:nvPr>
        </p:nvGraphicFramePr>
        <p:xfrm>
          <a:off x="838200" y="2384425"/>
          <a:ext cx="10371666" cy="4355041"/>
        </p:xfrm>
        <a:graphic>
          <a:graphicData uri="http://schemas.openxmlformats.org/drawingml/2006/table">
            <a:tbl>
              <a:tblPr firstRow="1" bandRow="1">
                <a:tableStyleId>{0505E3EF-67EA-436B-97B2-0124C06EBD24}</a:tableStyleId>
              </a:tblPr>
              <a:tblGrid>
                <a:gridCol w="3457222">
                  <a:extLst>
                    <a:ext uri="{9D8B030D-6E8A-4147-A177-3AD203B41FA5}">
                      <a16:colId xmlns:a16="http://schemas.microsoft.com/office/drawing/2014/main" val="3765022597"/>
                    </a:ext>
                  </a:extLst>
                </a:gridCol>
                <a:gridCol w="3457222">
                  <a:extLst>
                    <a:ext uri="{9D8B030D-6E8A-4147-A177-3AD203B41FA5}">
                      <a16:colId xmlns:a16="http://schemas.microsoft.com/office/drawing/2014/main" val="736543941"/>
                    </a:ext>
                  </a:extLst>
                </a:gridCol>
                <a:gridCol w="3457222">
                  <a:extLst>
                    <a:ext uri="{9D8B030D-6E8A-4147-A177-3AD203B41FA5}">
                      <a16:colId xmlns:a16="http://schemas.microsoft.com/office/drawing/2014/main" val="2195277550"/>
                    </a:ext>
                  </a:extLst>
                </a:gridCol>
              </a:tblGrid>
              <a:tr h="654793">
                <a:tc>
                  <a:txBody>
                    <a:bodyPr/>
                    <a:lstStyle/>
                    <a:p>
                      <a:r>
                        <a:rPr lang="en-US" sz="1600" dirty="0">
                          <a:latin typeface="Calibri" panose="020F0502020204030204" pitchFamily="34" charset="0"/>
                          <a:cs typeface="Calibri" panose="020F0502020204030204" pitchFamily="34" charset="0"/>
                        </a:rPr>
                        <a:t>Study</a:t>
                      </a:r>
                    </a:p>
                  </a:txBody>
                  <a:tcPr/>
                </a:tc>
                <a:tc>
                  <a:txBody>
                    <a:bodyPr/>
                    <a:lstStyle/>
                    <a:p>
                      <a:r>
                        <a:rPr lang="en-US" sz="1600" dirty="0">
                          <a:latin typeface="Calibri" panose="020F0502020204030204" pitchFamily="34" charset="0"/>
                          <a:cs typeface="Calibri" panose="020F0502020204030204" pitchFamily="34" charset="0"/>
                        </a:rPr>
                        <a:t>Definition Used</a:t>
                      </a:r>
                    </a:p>
                  </a:txBody>
                  <a:tcPr/>
                </a:tc>
                <a:tc>
                  <a:txBody>
                    <a:bodyPr/>
                    <a:lstStyle/>
                    <a:p>
                      <a:r>
                        <a:rPr lang="en-US" sz="1600" dirty="0">
                          <a:latin typeface="Calibri" panose="020F0502020204030204" pitchFamily="34" charset="0"/>
                          <a:cs typeface="Calibri" panose="020F0502020204030204" pitchFamily="34" charset="0"/>
                        </a:rPr>
                        <a:t>Aim</a:t>
                      </a:r>
                    </a:p>
                  </a:txBody>
                  <a:tcPr/>
                </a:tc>
                <a:extLst>
                  <a:ext uri="{0D108BD9-81ED-4DB2-BD59-A6C34878D82A}">
                    <a16:rowId xmlns:a16="http://schemas.microsoft.com/office/drawing/2014/main" val="2231706737"/>
                  </a:ext>
                </a:extLst>
              </a:tr>
              <a:tr h="1070320">
                <a:tc>
                  <a:txBody>
                    <a:bodyPr/>
                    <a:lstStyle/>
                    <a:p>
                      <a:r>
                        <a:rPr lang="en-US" sz="1600" dirty="0" err="1">
                          <a:latin typeface="Calibri" panose="020F0502020204030204" pitchFamily="34" charset="0"/>
                          <a:cs typeface="Calibri" panose="020F0502020204030204" pitchFamily="34" charset="0"/>
                        </a:rPr>
                        <a:t>Meservey</a:t>
                      </a:r>
                      <a:r>
                        <a:rPr lang="en-US" sz="1600" dirty="0">
                          <a:latin typeface="Calibri" panose="020F0502020204030204" pitchFamily="34" charset="0"/>
                          <a:cs typeface="Calibri" panose="020F0502020204030204" pitchFamily="34" charset="0"/>
                        </a:rPr>
                        <a:t> et al 2020. USA (Vermont) </a:t>
                      </a:r>
                    </a:p>
                    <a:p>
                      <a:r>
                        <a:rPr lang="en-US" sz="1600" dirty="0">
                          <a:latin typeface="Calibri" panose="020F0502020204030204" pitchFamily="34" charset="0"/>
                          <a:cs typeface="Calibri" panose="020F0502020204030204" pitchFamily="34" charset="0"/>
                          <a:hlinkClick r:id="rId3"/>
                        </a:rPr>
                        <a:t>DOI: 10.1007/s00408-019-00300-w</a:t>
                      </a:r>
                      <a:r>
                        <a:rPr lang="en-US" sz="1600" dirty="0">
                          <a:latin typeface="Calibri" panose="020F0502020204030204" pitchFamily="34" charset="0"/>
                          <a:cs typeface="Calibri" panose="020F0502020204030204" pitchFamily="34" charset="0"/>
                        </a:rPr>
                        <a:t> </a:t>
                      </a:r>
                    </a:p>
                  </a:txBody>
                  <a:tcPr/>
                </a:tc>
                <a:tc>
                  <a:txBody>
                    <a:bodyPr/>
                    <a:lstStyle/>
                    <a:p>
                      <a:r>
                        <a:rPr lang="en-US" sz="1600" b="1" dirty="0">
                          <a:latin typeface="Calibri" panose="020F0502020204030204" pitchFamily="34" charset="0"/>
                          <a:cs typeface="Calibri" panose="020F0502020204030204" pitchFamily="34" charset="0"/>
                        </a:rPr>
                        <a:t>18 y/o+ admitted (either ICU or floor) with diagnostic code for hypercapnic respiratory failure</a:t>
                      </a:r>
                    </a:p>
                  </a:txBody>
                  <a:tcPr/>
                </a:tc>
                <a:tc>
                  <a:txBody>
                    <a:bodyPr/>
                    <a:lstStyle/>
                    <a:p>
                      <a:r>
                        <a:rPr lang="en-US" sz="1600" dirty="0">
                          <a:latin typeface="Calibri" panose="020F0502020204030204" pitchFamily="34" charset="0"/>
                          <a:cs typeface="Calibri" panose="020F0502020204030204" pitchFamily="34" charset="0"/>
                        </a:rPr>
                        <a:t>What features of patients admitted for hypercapnic respiratory failure predict readmission?</a:t>
                      </a:r>
                    </a:p>
                  </a:txBody>
                  <a:tcPr/>
                </a:tc>
                <a:extLst>
                  <a:ext uri="{0D108BD9-81ED-4DB2-BD59-A6C34878D82A}">
                    <a16:rowId xmlns:a16="http://schemas.microsoft.com/office/drawing/2014/main" val="687245178"/>
                  </a:ext>
                </a:extLst>
              </a:tr>
              <a:tr h="1314964">
                <a:tc>
                  <a:txBody>
                    <a:bodyPr/>
                    <a:lstStyle/>
                    <a:p>
                      <a:r>
                        <a:rPr lang="en-US" sz="1600" dirty="0">
                          <a:latin typeface="Calibri" panose="020F0502020204030204" pitchFamily="34" charset="0"/>
                          <a:cs typeface="Calibri" panose="020F0502020204030204" pitchFamily="34" charset="0"/>
                        </a:rPr>
                        <a:t>Chung et al, AUS, 2021 DOI: DOI: 10.1164/rccm.202108-1912LE  </a:t>
                      </a:r>
                    </a:p>
                  </a:txBody>
                  <a:tcPr/>
                </a:tc>
                <a:tc>
                  <a:txBody>
                    <a:bodyPr/>
                    <a:lstStyle/>
                    <a:p>
                      <a:r>
                        <a:rPr lang="en-US" sz="1600" b="1" dirty="0">
                          <a:latin typeface="Calibri" panose="020F0502020204030204" pitchFamily="34" charset="0"/>
                          <a:cs typeface="Calibri" panose="020F0502020204030204" pitchFamily="34" charset="0"/>
                        </a:rPr>
                        <a:t>Identified by initial ABG PaCO2 over 45, excluded iatrogenic causes/sedation.</a:t>
                      </a:r>
                    </a:p>
                  </a:txBody>
                  <a:tcPr/>
                </a:tc>
                <a:tc>
                  <a:txBody>
                    <a:bodyPr/>
                    <a:lstStyle/>
                    <a:p>
                      <a:r>
                        <a:rPr lang="en-US" sz="1600" dirty="0">
                          <a:latin typeface="Calibri" panose="020F0502020204030204" pitchFamily="34" charset="0"/>
                          <a:cs typeface="Calibri" panose="020F0502020204030204" pitchFamily="34" charset="0"/>
                        </a:rPr>
                        <a:t>What is the population prevalence of hypercapnia from any cause? Also, subsequent publication evaluating comorbidity prevalence.</a:t>
                      </a:r>
                    </a:p>
                  </a:txBody>
                  <a:tcPr/>
                </a:tc>
                <a:extLst>
                  <a:ext uri="{0D108BD9-81ED-4DB2-BD59-A6C34878D82A}">
                    <a16:rowId xmlns:a16="http://schemas.microsoft.com/office/drawing/2014/main" val="3234624081"/>
                  </a:ext>
                </a:extLst>
              </a:tr>
              <a:tr h="1314964">
                <a:tc>
                  <a:txBody>
                    <a:bodyPr/>
                    <a:lstStyle/>
                    <a:p>
                      <a:r>
                        <a:rPr lang="en-US" sz="1600" dirty="0" err="1">
                          <a:latin typeface="Calibri" panose="020F0502020204030204" pitchFamily="34" charset="0"/>
                          <a:cs typeface="Calibri" panose="020F0502020204030204" pitchFamily="34" charset="0"/>
                        </a:rPr>
                        <a:t>Vonderbank</a:t>
                      </a:r>
                      <a:r>
                        <a:rPr lang="en-US" sz="1600" dirty="0">
                          <a:latin typeface="Calibri" panose="020F0502020204030204" pitchFamily="34" charset="0"/>
                          <a:cs typeface="Calibri" panose="020F0502020204030204" pitchFamily="34" charset="0"/>
                        </a:rPr>
                        <a:t> et al 2020.  Germany</a:t>
                      </a:r>
                    </a:p>
                    <a:p>
                      <a:r>
                        <a:rPr lang="en-US" sz="1600" dirty="0">
                          <a:latin typeface="Calibri" panose="020F0502020204030204" pitchFamily="34" charset="0"/>
                          <a:cs typeface="Calibri" panose="020F0502020204030204" pitchFamily="34" charset="0"/>
                          <a:hlinkClick r:id="rId4"/>
                        </a:rPr>
                        <a:t>DOI: 10.2147%2FOAEM.S242075</a:t>
                      </a:r>
                      <a:r>
                        <a:rPr lang="en-US" sz="1600" dirty="0">
                          <a:latin typeface="Calibri" panose="020F0502020204030204" pitchFamily="34" charset="0"/>
                          <a:cs typeface="Calibri" panose="020F0502020204030204" pitchFamily="34" charset="0"/>
                        </a:rPr>
                        <a:t> </a:t>
                      </a:r>
                    </a:p>
                  </a:txBody>
                  <a:tcPr/>
                </a:tc>
                <a:tc>
                  <a:txBody>
                    <a:bodyPr/>
                    <a:lstStyle/>
                    <a:p>
                      <a:r>
                        <a:rPr lang="en-US" sz="1600" dirty="0">
                          <a:latin typeface="Calibri" panose="020F0502020204030204" pitchFamily="34" charset="0"/>
                          <a:cs typeface="Calibri" panose="020F0502020204030204" pitchFamily="34" charset="0"/>
                        </a:rPr>
                        <a:t>All patients with dyspnea or </a:t>
                      </a:r>
                      <a:r>
                        <a:rPr lang="en-US" sz="1600" dirty="0" err="1">
                          <a:latin typeface="Calibri" panose="020F0502020204030204" pitchFamily="34" charset="0"/>
                          <a:cs typeface="Calibri" panose="020F0502020204030204" pitchFamily="34" charset="0"/>
                        </a:rPr>
                        <a:t>pulm</a:t>
                      </a:r>
                      <a:r>
                        <a:rPr lang="en-US" sz="1600" dirty="0">
                          <a:latin typeface="Calibri" panose="020F0502020204030204" pitchFamily="34" charset="0"/>
                          <a:cs typeface="Calibri" panose="020F0502020204030204" pitchFamily="34" charset="0"/>
                        </a:rPr>
                        <a:t> disease admitted to hospital received capillary blood gas (some screening with VBG) ; PaCO2 45 mmHg. </a:t>
                      </a:r>
                    </a:p>
                  </a:txBody>
                  <a:tcPr/>
                </a:tc>
                <a:tc>
                  <a:txBody>
                    <a:bodyPr/>
                    <a:lstStyle/>
                    <a:p>
                      <a:r>
                        <a:rPr lang="en-US" sz="1600" dirty="0">
                          <a:latin typeface="Calibri" panose="020F0502020204030204" pitchFamily="34" charset="0"/>
                          <a:cs typeface="Calibri" panose="020F0502020204030204" pitchFamily="34" charset="0"/>
                        </a:rPr>
                        <a:t>Is hypercapnia predictive of mortality at a specialty hospital?</a:t>
                      </a:r>
                    </a:p>
                  </a:txBody>
                  <a:tcPr/>
                </a:tc>
                <a:extLst>
                  <a:ext uri="{0D108BD9-81ED-4DB2-BD59-A6C34878D82A}">
                    <a16:rowId xmlns:a16="http://schemas.microsoft.com/office/drawing/2014/main" val="1149619554"/>
                  </a:ext>
                </a:extLst>
              </a:tr>
            </a:tbl>
          </a:graphicData>
        </a:graphic>
      </p:graphicFrame>
      <p:sp>
        <p:nvSpPr>
          <p:cNvPr id="3" name="TextBox 2">
            <a:extLst>
              <a:ext uri="{FF2B5EF4-FFF2-40B4-BE49-F238E27FC236}">
                <a16:creationId xmlns:a16="http://schemas.microsoft.com/office/drawing/2014/main" id="{A32B57FF-6201-601C-2630-A9AD1CDF4158}"/>
              </a:ext>
            </a:extLst>
          </p:cNvPr>
          <p:cNvSpPr txBox="1"/>
          <p:nvPr/>
        </p:nvSpPr>
        <p:spPr>
          <a:xfrm>
            <a:off x="577849" y="338667"/>
            <a:ext cx="8701618" cy="1754326"/>
          </a:xfrm>
          <a:prstGeom prst="rect">
            <a:avLst/>
          </a:prstGeom>
          <a:noFill/>
        </p:spPr>
        <p:txBody>
          <a:bodyPr wrap="square" rtlCol="0">
            <a:spAutoFit/>
          </a:bodyPr>
          <a:lstStyle/>
          <a:p>
            <a:r>
              <a:rPr lang="en-US" dirty="0"/>
              <a:t>Mini-Systematic Review: (Reviewed in </a:t>
            </a:r>
            <a:r>
              <a:rPr lang="en-US" dirty="0" err="1"/>
              <a:t>singlicate</a:t>
            </a:r>
            <a:r>
              <a:rPr lang="en-US" dirty="0"/>
              <a:t>) </a:t>
            </a:r>
          </a:p>
          <a:p>
            <a:pPr marL="285750" indent="-285750">
              <a:buFont typeface="Arial" panose="020B0604020202020204" pitchFamily="34" charset="0"/>
              <a:buChar char="•"/>
            </a:pPr>
            <a:r>
              <a:rPr lang="en-US" dirty="0"/>
              <a:t>EMBASE search for human cohort studies: “hypercapnic respiratory failure” “</a:t>
            </a:r>
            <a:r>
              <a:rPr lang="en-US" dirty="0" err="1"/>
              <a:t>hypercarbic</a:t>
            </a:r>
            <a:r>
              <a:rPr lang="en-US" dirty="0"/>
              <a:t> respiratory failure” “hypoventilation” “respiratory acidosis” and all EMTREE subtypes. </a:t>
            </a:r>
          </a:p>
          <a:p>
            <a:pPr marL="285750" indent="-285750">
              <a:buFont typeface="Arial" panose="020B0604020202020204" pitchFamily="34" charset="0"/>
              <a:buChar char="•"/>
            </a:pPr>
            <a:r>
              <a:rPr lang="en-US" dirty="0"/>
              <a:t>AS Review – AI-assisted systematic review </a:t>
            </a:r>
          </a:p>
          <a:p>
            <a:r>
              <a:rPr lang="en-US" dirty="0"/>
              <a:t>9455 → 10 studies evaluating prevalence, comorbidity profile, post-discharge prognosis discharge of patients with hypercapnic respiratory failure</a:t>
            </a:r>
          </a:p>
        </p:txBody>
      </p:sp>
      <p:pic>
        <p:nvPicPr>
          <p:cNvPr id="6" name="Picture 5">
            <a:extLst>
              <a:ext uri="{FF2B5EF4-FFF2-40B4-BE49-F238E27FC236}">
                <a16:creationId xmlns:a16="http://schemas.microsoft.com/office/drawing/2014/main" id="{1AE10422-0223-90F1-A2F1-AE5F5BCEDEB8}"/>
              </a:ext>
            </a:extLst>
          </p:cNvPr>
          <p:cNvPicPr>
            <a:picLocks noChangeAspect="1"/>
          </p:cNvPicPr>
          <p:nvPr/>
        </p:nvPicPr>
        <p:blipFill>
          <a:blip r:embed="rId5"/>
          <a:stretch>
            <a:fillRect/>
          </a:stretch>
        </p:blipFill>
        <p:spPr>
          <a:xfrm>
            <a:off x="9702800" y="169334"/>
            <a:ext cx="2062415" cy="791634"/>
          </a:xfrm>
          <a:prstGeom prst="rect">
            <a:avLst/>
          </a:prstGeom>
        </p:spPr>
      </p:pic>
      <p:sp>
        <p:nvSpPr>
          <p:cNvPr id="8" name="TextBox 7">
            <a:extLst>
              <a:ext uri="{FF2B5EF4-FFF2-40B4-BE49-F238E27FC236}">
                <a16:creationId xmlns:a16="http://schemas.microsoft.com/office/drawing/2014/main" id="{B3CEE4C1-E0FD-529D-5962-981E8D973200}"/>
              </a:ext>
            </a:extLst>
          </p:cNvPr>
          <p:cNvSpPr txBox="1"/>
          <p:nvPr/>
        </p:nvSpPr>
        <p:spPr>
          <a:xfrm>
            <a:off x="9702800" y="1014593"/>
            <a:ext cx="2489200" cy="1200329"/>
          </a:xfrm>
          <a:prstGeom prst="rect">
            <a:avLst/>
          </a:prstGeom>
          <a:noFill/>
        </p:spPr>
        <p:txBody>
          <a:bodyPr wrap="square">
            <a:spAutoFit/>
          </a:bodyPr>
          <a:lstStyle/>
          <a:p>
            <a:r>
              <a:rPr lang="en-US" sz="1200" b="0" i="0" dirty="0">
                <a:solidFill>
                  <a:srgbClr val="222222"/>
                </a:solidFill>
                <a:effectLst/>
                <a:latin typeface="+mj-lt"/>
              </a:rPr>
              <a:t>van de </a:t>
            </a:r>
            <a:r>
              <a:rPr lang="en-US" sz="1200" b="0" i="0" dirty="0" err="1">
                <a:solidFill>
                  <a:srgbClr val="222222"/>
                </a:solidFill>
                <a:effectLst/>
                <a:latin typeface="+mj-lt"/>
              </a:rPr>
              <a:t>Schoot</a:t>
            </a:r>
            <a:r>
              <a:rPr lang="en-US" sz="1200" b="0" i="0" dirty="0">
                <a:solidFill>
                  <a:srgbClr val="222222"/>
                </a:solidFill>
                <a:effectLst/>
                <a:latin typeface="+mj-lt"/>
              </a:rPr>
              <a:t>, R. </a:t>
            </a:r>
            <a:r>
              <a:rPr lang="en-US" sz="1200" b="0" i="1" dirty="0">
                <a:solidFill>
                  <a:srgbClr val="222222"/>
                </a:solidFill>
                <a:effectLst/>
                <a:latin typeface="+mj-lt"/>
              </a:rPr>
              <a:t>et al.</a:t>
            </a:r>
            <a:r>
              <a:rPr lang="en-US" sz="1200" b="0" i="0" dirty="0">
                <a:solidFill>
                  <a:srgbClr val="222222"/>
                </a:solidFill>
                <a:effectLst/>
                <a:latin typeface="+mj-lt"/>
              </a:rPr>
              <a:t> An open source machine learning framework for efficient and transparent systematic reviews. </a:t>
            </a:r>
          </a:p>
          <a:p>
            <a:r>
              <a:rPr lang="en-US" sz="1200" b="0" i="1" dirty="0">
                <a:solidFill>
                  <a:srgbClr val="222222"/>
                </a:solidFill>
                <a:effectLst/>
                <a:latin typeface="+mj-lt"/>
              </a:rPr>
              <a:t>Nat Mach </a:t>
            </a:r>
            <a:r>
              <a:rPr lang="en-US" sz="1200" b="0" i="1" dirty="0" err="1">
                <a:solidFill>
                  <a:srgbClr val="222222"/>
                </a:solidFill>
                <a:effectLst/>
                <a:latin typeface="+mj-lt"/>
              </a:rPr>
              <a:t>Intell</a:t>
            </a:r>
            <a:r>
              <a:rPr lang="en-US" sz="1200" b="0" i="0" dirty="0">
                <a:solidFill>
                  <a:srgbClr val="222222"/>
                </a:solidFill>
                <a:effectLst/>
                <a:latin typeface="+mj-lt"/>
              </a:rPr>
              <a:t> </a:t>
            </a:r>
          </a:p>
          <a:p>
            <a:r>
              <a:rPr lang="en-US" sz="1200" b="0" i="0" dirty="0">
                <a:solidFill>
                  <a:srgbClr val="222222"/>
                </a:solidFill>
                <a:effectLst/>
                <a:latin typeface="+mj-lt"/>
              </a:rPr>
              <a:t>DOI:10.1038/s42256-020-00287-7</a:t>
            </a:r>
            <a:endParaRPr lang="en-US" sz="1200" dirty="0">
              <a:latin typeface="+mj-lt"/>
            </a:endParaRPr>
          </a:p>
        </p:txBody>
      </p:sp>
    </p:spTree>
    <p:extLst>
      <p:ext uri="{BB962C8B-B14F-4D97-AF65-F5344CB8AC3E}">
        <p14:creationId xmlns:p14="http://schemas.microsoft.com/office/powerpoint/2010/main" val="151918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16E5E14-58E6-7507-F2C7-2943EDC54166}"/>
              </a:ext>
            </a:extLst>
          </p:cNvPr>
          <p:cNvGraphicFramePr>
            <a:graphicFrameLocks noGrp="1"/>
          </p:cNvGraphicFramePr>
          <p:nvPr>
            <p:ph idx="1"/>
            <p:extLst>
              <p:ext uri="{D42A27DB-BD31-4B8C-83A1-F6EECF244321}">
                <p14:modId xmlns:p14="http://schemas.microsoft.com/office/powerpoint/2010/main" val="1214127789"/>
              </p:ext>
            </p:extLst>
          </p:nvPr>
        </p:nvGraphicFramePr>
        <p:xfrm>
          <a:off x="838200" y="2016655"/>
          <a:ext cx="10515600" cy="3383280"/>
        </p:xfrm>
        <a:graphic>
          <a:graphicData uri="http://schemas.openxmlformats.org/drawingml/2006/table">
            <a:tbl>
              <a:tblPr firstRow="1" bandRow="1">
                <a:tableStyleId>{0505E3EF-67EA-436B-97B2-0124C06EBD24}</a:tableStyleId>
              </a:tblPr>
              <a:tblGrid>
                <a:gridCol w="3505200">
                  <a:extLst>
                    <a:ext uri="{9D8B030D-6E8A-4147-A177-3AD203B41FA5}">
                      <a16:colId xmlns:a16="http://schemas.microsoft.com/office/drawing/2014/main" val="3765022597"/>
                    </a:ext>
                  </a:extLst>
                </a:gridCol>
                <a:gridCol w="3505200">
                  <a:extLst>
                    <a:ext uri="{9D8B030D-6E8A-4147-A177-3AD203B41FA5}">
                      <a16:colId xmlns:a16="http://schemas.microsoft.com/office/drawing/2014/main" val="736543941"/>
                    </a:ext>
                  </a:extLst>
                </a:gridCol>
                <a:gridCol w="3505200">
                  <a:extLst>
                    <a:ext uri="{9D8B030D-6E8A-4147-A177-3AD203B41FA5}">
                      <a16:colId xmlns:a16="http://schemas.microsoft.com/office/drawing/2014/main" val="2195277550"/>
                    </a:ext>
                  </a:extLst>
                </a:gridCol>
              </a:tblGrid>
              <a:tr h="218545">
                <a:tc gridSpan="3">
                  <a:txBody>
                    <a:bodyPr/>
                    <a:lstStyle/>
                    <a:p>
                      <a:pPr algn="ctr"/>
                      <a:r>
                        <a:rPr lang="en-US" sz="1600" dirty="0">
                          <a:latin typeface="Calibri" panose="020F0502020204030204" pitchFamily="34" charset="0"/>
                          <a:cs typeface="Calibri" panose="020F0502020204030204" pitchFamily="34" charset="0"/>
                        </a:rPr>
                        <a:t>Prevalence of OSA </a:t>
                      </a: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29813331"/>
                  </a:ext>
                </a:extLst>
              </a:tr>
              <a:tr h="305130">
                <a:tc>
                  <a:txBody>
                    <a:bodyPr/>
                    <a:lstStyle/>
                    <a:p>
                      <a:r>
                        <a:rPr lang="en-US" sz="1600" b="1" dirty="0"/>
                        <a:t>Study</a:t>
                      </a:r>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t>Definition Used</a:t>
                      </a:r>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t>Aim</a:t>
                      </a:r>
                      <a:endParaRPr lang="en-US" sz="16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31706737"/>
                  </a:ext>
                </a:extLst>
              </a:tr>
              <a:tr h="59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Thille</a:t>
                      </a:r>
                      <a:r>
                        <a:rPr lang="en-US" sz="1600" dirty="0"/>
                        <a:t> et al 2018 France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DOI: 10.1007/s00134-017-4998-3  </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a:t>ICU; pH&lt;7.35 &amp; PaCO2 45+; treated with NIV or IMV; survivors</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a:t>What is the prevalence of undiagnosed OSA among survivors of Hypercapnic RF?</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87245178"/>
                  </a:ext>
                </a:extLst>
              </a:tr>
              <a:tr h="744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Ouanes-Besbes</a:t>
                      </a:r>
                      <a:r>
                        <a:rPr lang="en-US" sz="1600" dirty="0"/>
                        <a:t> et al. 2021, Tunisia  </a:t>
                      </a:r>
                      <a:r>
                        <a:rPr lang="en-US" sz="1600" b="0" u="sng" strike="noStrike" dirty="0">
                          <a:solidFill>
                            <a:srgbClr val="0563C1"/>
                          </a:solidFill>
                          <a:effectLst/>
                          <a:hlinkClick r:id="rId3"/>
                        </a:rPr>
                        <a:t>PubMed: 33171053</a:t>
                      </a:r>
                      <a:r>
                        <a:rPr lang="en-US" sz="1600" dirty="0"/>
                        <a:t> </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a:t>Admitted to ICU 2015-2018, PaCO2 &gt; 45mmHg, pH &lt; 7.35. No prior OSA syndrome diagnosis.</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a:t>What is the prevalence of undiagnosed OSA among survivors of Hypercapnic RF?</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34624081"/>
                  </a:ext>
                </a:extLst>
              </a:tr>
              <a:tr h="914302">
                <a:tc>
                  <a:txBody>
                    <a:bodyPr/>
                    <a:lstStyle/>
                    <a:p>
                      <a:r>
                        <a:rPr lang="en-US" sz="1600" dirty="0"/>
                        <a:t>Adler et al. 2017, Switzerland </a:t>
                      </a:r>
                    </a:p>
                    <a:p>
                      <a:r>
                        <a:rPr lang="en-US" sz="1600" dirty="0"/>
                        <a:t>DOI: 10.1164/rccm.201608-1666OC</a:t>
                      </a:r>
                      <a:endParaRPr lang="en-US" sz="1600" dirty="0">
                        <a:latin typeface="Calibri" panose="020F0502020204030204" pitchFamily="34" charset="0"/>
                        <a:cs typeface="Calibri" panose="020F0502020204030204" pitchFamily="34" charset="0"/>
                      </a:endParaRPr>
                    </a:p>
                  </a:txBody>
                  <a:tcPr/>
                </a:tc>
                <a:tc>
                  <a:txBody>
                    <a:bodyPr/>
                    <a:lstStyle/>
                    <a:p>
                      <a:r>
                        <a:rPr lang="en-US" sz="1600" b="1" dirty="0"/>
                        <a:t>Recruited at ICU discharge after surviving: primary admission for Resp failure, PaCO2 &gt; 47.5 mmHg and requiring NIV or IMV</a:t>
                      </a:r>
                      <a:endParaRPr lang="en-US" sz="1600" b="1" dirty="0">
                        <a:latin typeface="Calibri" panose="020F0502020204030204" pitchFamily="34" charset="0"/>
                        <a:cs typeface="Calibri" panose="020F0502020204030204" pitchFamily="34" charset="0"/>
                      </a:endParaRPr>
                    </a:p>
                  </a:txBody>
                  <a:tcPr/>
                </a:tc>
                <a:tc>
                  <a:txBody>
                    <a:bodyPr/>
                    <a:lstStyle/>
                    <a:p>
                      <a:r>
                        <a:rPr lang="en-US" sz="1600" dirty="0"/>
                        <a:t>What is the prevalence of comorbidities, including OSA, among survivors of Hypercapnic RF?</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49619554"/>
                  </a:ext>
                </a:extLst>
              </a:tr>
            </a:tbl>
          </a:graphicData>
        </a:graphic>
      </p:graphicFrame>
    </p:spTree>
    <p:extLst>
      <p:ext uri="{BB962C8B-B14F-4D97-AF65-F5344CB8AC3E}">
        <p14:creationId xmlns:p14="http://schemas.microsoft.com/office/powerpoint/2010/main" val="3270219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A8B47E4-E627-22B0-085B-D99DCADAF9F3}"/>
              </a:ext>
            </a:extLst>
          </p:cNvPr>
          <p:cNvGraphicFramePr>
            <a:graphicFrameLocks/>
          </p:cNvGraphicFramePr>
          <p:nvPr>
            <p:extLst>
              <p:ext uri="{D42A27DB-BD31-4B8C-83A1-F6EECF244321}">
                <p14:modId xmlns:p14="http://schemas.microsoft.com/office/powerpoint/2010/main" val="1824785519"/>
              </p:ext>
            </p:extLst>
          </p:nvPr>
        </p:nvGraphicFramePr>
        <p:xfrm>
          <a:off x="563033" y="590021"/>
          <a:ext cx="11065933" cy="5678655"/>
        </p:xfrm>
        <a:graphic>
          <a:graphicData uri="http://schemas.openxmlformats.org/drawingml/2006/table">
            <a:tbl>
              <a:tblPr firstRow="1" bandRow="1">
                <a:tableStyleId>{0505E3EF-67EA-436B-97B2-0124C06EBD24}</a:tableStyleId>
              </a:tblPr>
              <a:tblGrid>
                <a:gridCol w="3711068">
                  <a:extLst>
                    <a:ext uri="{9D8B030D-6E8A-4147-A177-3AD203B41FA5}">
                      <a16:colId xmlns:a16="http://schemas.microsoft.com/office/drawing/2014/main" val="3765022597"/>
                    </a:ext>
                  </a:extLst>
                </a:gridCol>
                <a:gridCol w="3711068">
                  <a:extLst>
                    <a:ext uri="{9D8B030D-6E8A-4147-A177-3AD203B41FA5}">
                      <a16:colId xmlns:a16="http://schemas.microsoft.com/office/drawing/2014/main" val="736543941"/>
                    </a:ext>
                  </a:extLst>
                </a:gridCol>
                <a:gridCol w="3643797">
                  <a:extLst>
                    <a:ext uri="{9D8B030D-6E8A-4147-A177-3AD203B41FA5}">
                      <a16:colId xmlns:a16="http://schemas.microsoft.com/office/drawing/2014/main" val="2195277550"/>
                    </a:ext>
                  </a:extLst>
                </a:gridCol>
              </a:tblGrid>
              <a:tr h="307445">
                <a:tc gridSpan="3">
                  <a:txBody>
                    <a:bodyPr/>
                    <a:lstStyle/>
                    <a:p>
                      <a:pPr algn="ctr"/>
                      <a:r>
                        <a:rPr lang="en-US" sz="1600" dirty="0">
                          <a:latin typeface="Calibri" panose="020F0502020204030204" pitchFamily="34" charset="0"/>
                          <a:cs typeface="Calibri" panose="020F0502020204030204" pitchFamily="34" charset="0"/>
                        </a:rPr>
                        <a:t>Evaluation of Subgroup by Compensation Status</a:t>
                      </a: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66288972"/>
                  </a:ext>
                </a:extLst>
              </a:tr>
              <a:tr h="307445">
                <a:tc>
                  <a:txBody>
                    <a:bodyPr/>
                    <a:lstStyle/>
                    <a:p>
                      <a:r>
                        <a:rPr lang="en-US" sz="1600" b="1" dirty="0"/>
                        <a:t>Study</a:t>
                      </a:r>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t>Definition Used</a:t>
                      </a:r>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t>Aim</a:t>
                      </a:r>
                      <a:endParaRPr lang="en-US" sz="16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31706737"/>
                  </a:ext>
                </a:extLst>
              </a:tr>
              <a:tr h="298017">
                <a:tc gridSpan="3">
                  <a:txBody>
                    <a:bodyPr/>
                    <a:lstStyle/>
                    <a:p>
                      <a:r>
                        <a:rPr lang="en-US" sz="1600" dirty="0">
                          <a:latin typeface="Calibri" panose="020F0502020204030204" pitchFamily="34" charset="0"/>
                          <a:cs typeface="Calibri" panose="020F0502020204030204" pitchFamily="34" charset="0"/>
                        </a:rPr>
                        <a:t>Compensated Hypercapnia</a:t>
                      </a: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73322878"/>
                  </a:ext>
                </a:extLst>
              </a:tr>
              <a:tr h="762879">
                <a:tc>
                  <a:txBody>
                    <a:bodyPr/>
                    <a:lstStyle/>
                    <a:p>
                      <a:r>
                        <a:rPr lang="en-US" sz="1600" dirty="0">
                          <a:latin typeface="Calibri" panose="020F0502020204030204" pitchFamily="34" charset="0"/>
                          <a:cs typeface="Calibri" panose="020F0502020204030204" pitchFamily="34" charset="0"/>
                        </a:rPr>
                        <a:t>Wilson et al., 2021. USA (Michigan) </a:t>
                      </a:r>
                    </a:p>
                    <a:p>
                      <a:r>
                        <a:rPr lang="en-US" sz="1600" dirty="0">
                          <a:latin typeface="Calibri" panose="020F0502020204030204" pitchFamily="34" charset="0"/>
                          <a:cs typeface="Calibri" panose="020F0502020204030204" pitchFamily="34" charset="0"/>
                        </a:rPr>
                        <a:t>PubMed: 33951397</a:t>
                      </a:r>
                    </a:p>
                  </a:txBody>
                  <a:tcPr/>
                </a:tc>
                <a:tc>
                  <a:txBody>
                    <a:bodyPr/>
                    <a:lstStyle/>
                    <a:p>
                      <a:r>
                        <a:rPr lang="en-US" sz="1600" dirty="0">
                          <a:latin typeface="Calibri" panose="020F0502020204030204" pitchFamily="34" charset="0"/>
                          <a:cs typeface="Calibri" panose="020F0502020204030204" pitchFamily="34" charset="0"/>
                        </a:rPr>
                        <a:t>18+, hospitalized w/ ABG showing CO2 over 45 and pH 7.35-7.45</a:t>
                      </a:r>
                    </a:p>
                  </a:txBody>
                  <a:tcPr/>
                </a:tc>
                <a:tc>
                  <a:txBody>
                    <a:bodyPr/>
                    <a:lstStyle/>
                    <a:p>
                      <a:r>
                        <a:rPr lang="en-US" sz="1600" dirty="0">
                          <a:latin typeface="Calibri" panose="020F0502020204030204" pitchFamily="34" charset="0"/>
                          <a:cs typeface="Calibri" panose="020F0502020204030204" pitchFamily="34" charset="0"/>
                        </a:rPr>
                        <a:t>Prognostic Significance of Compensated Hypercapnia</a:t>
                      </a:r>
                    </a:p>
                  </a:txBody>
                  <a:tcPr/>
                </a:tc>
                <a:extLst>
                  <a:ext uri="{0D108BD9-81ED-4DB2-BD59-A6C34878D82A}">
                    <a16:rowId xmlns:a16="http://schemas.microsoft.com/office/drawing/2014/main" val="687245178"/>
                  </a:ext>
                </a:extLst>
              </a:tr>
              <a:tr h="638460">
                <a:tc>
                  <a:txBody>
                    <a:bodyPr/>
                    <a:lstStyle/>
                    <a:p>
                      <a:r>
                        <a:rPr lang="en-US" sz="1600" dirty="0">
                          <a:latin typeface="Calibri" panose="020F0502020204030204" pitchFamily="34" charset="0"/>
                          <a:cs typeface="Calibri" panose="020F0502020204030204" pitchFamily="34" charset="0"/>
                        </a:rPr>
                        <a:t>Bulbul et al. 2014. Turkey. </a:t>
                      </a:r>
                    </a:p>
                    <a:p>
                      <a:r>
                        <a:rPr lang="en-US" sz="1600" b="0" i="0" kern="1200" dirty="0" err="1">
                          <a:solidFill>
                            <a:schemeClr val="tx1"/>
                          </a:solidFill>
                          <a:effectLst/>
                          <a:latin typeface="Calibri" panose="020F0502020204030204" pitchFamily="34" charset="0"/>
                          <a:ea typeface="+mn-ea"/>
                          <a:cs typeface="Calibri" panose="020F0502020204030204" pitchFamily="34" charset="0"/>
                        </a:rPr>
                        <a:t>doi</a:t>
                      </a:r>
                      <a:r>
                        <a:rPr lang="en-US" sz="1600" b="0" i="0" kern="1200" dirty="0">
                          <a:solidFill>
                            <a:schemeClr val="tx1"/>
                          </a:solidFill>
                          <a:effectLst/>
                          <a:latin typeface="Calibri" panose="020F0502020204030204" pitchFamily="34" charset="0"/>
                          <a:ea typeface="+mn-ea"/>
                          <a:cs typeface="Calibri" panose="020F0502020204030204" pitchFamily="34" charset="0"/>
                        </a:rPr>
                        <a:t>: </a:t>
                      </a:r>
                      <a:r>
                        <a:rPr lang="en-US" sz="1600" b="0" i="0" u="sng" kern="1200" dirty="0">
                          <a:solidFill>
                            <a:schemeClr val="tx1"/>
                          </a:solidFill>
                          <a:effectLst/>
                          <a:latin typeface="Calibri" panose="020F0502020204030204" pitchFamily="34" charset="0"/>
                          <a:ea typeface="+mn-ea"/>
                          <a:cs typeface="Calibri" panose="020F0502020204030204" pitchFamily="34" charset="0"/>
                          <a:hlinkClick r:id="rId3"/>
                        </a:rPr>
                        <a:t>10.4103/1817-1737.128851</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cs typeface="Calibri" panose="020F0502020204030204" pitchFamily="34" charset="0"/>
                        </a:rPr>
                        <a:t>Hospitalized adults with PaCO2 over 45, no acidosis, and breathing room air</a:t>
                      </a:r>
                    </a:p>
                  </a:txBody>
                  <a:tcPr/>
                </a:tc>
                <a:tc>
                  <a:txBody>
                    <a:bodyPr/>
                    <a:lstStyle/>
                    <a:p>
                      <a:r>
                        <a:rPr lang="en-US" sz="1600" dirty="0">
                          <a:latin typeface="Calibri" panose="020F0502020204030204" pitchFamily="34" charset="0"/>
                          <a:cs typeface="Calibri" panose="020F0502020204030204" pitchFamily="34" charset="0"/>
                        </a:rPr>
                        <a:t>What comorbidities occur with inpatient, compensated hypoventilation</a:t>
                      </a:r>
                    </a:p>
                  </a:txBody>
                  <a:tcPr/>
                </a:tc>
                <a:extLst>
                  <a:ext uri="{0D108BD9-81ED-4DB2-BD59-A6C34878D82A}">
                    <a16:rowId xmlns:a16="http://schemas.microsoft.com/office/drawing/2014/main" val="574526457"/>
                  </a:ext>
                </a:extLst>
              </a:tr>
              <a:tr h="1381716">
                <a:tc>
                  <a:txBody>
                    <a:bodyPr/>
                    <a:lstStyle/>
                    <a:p>
                      <a:r>
                        <a:rPr lang="en-US" sz="1600" dirty="0" err="1">
                          <a:latin typeface="Calibri" panose="020F0502020204030204" pitchFamily="34" charset="0"/>
                          <a:cs typeface="Calibri" panose="020F0502020204030204" pitchFamily="34" charset="0"/>
                        </a:rPr>
                        <a:t>Marik</a:t>
                      </a:r>
                      <a:r>
                        <a:rPr lang="en-US" sz="1600" dirty="0">
                          <a:latin typeface="Calibri" panose="020F0502020204030204" pitchFamily="34" charset="0"/>
                          <a:cs typeface="Calibri" panose="020F0502020204030204" pitchFamily="34" charset="0"/>
                        </a:rPr>
                        <a:t> 2016. USA (Virginia)</a:t>
                      </a:r>
                    </a:p>
                    <a:p>
                      <a:r>
                        <a:rPr lang="en-US" sz="1600" dirty="0">
                          <a:latin typeface="Calibri" panose="020F0502020204030204" pitchFamily="34" charset="0"/>
                          <a:cs typeface="Calibri" panose="020F0502020204030204" pitchFamily="34" charset="0"/>
                        </a:rPr>
                        <a:t>DOI: 10.1002/osp4.27</a:t>
                      </a:r>
                    </a:p>
                  </a:txBody>
                  <a:tcPr/>
                </a:tc>
                <a:tc>
                  <a:txBody>
                    <a:bodyPr/>
                    <a:lstStyle/>
                    <a:p>
                      <a:r>
                        <a:rPr lang="en-US" sz="1600" dirty="0">
                          <a:latin typeface="Calibri" panose="020F0502020204030204" pitchFamily="34" charset="0"/>
                          <a:cs typeface="Calibri" panose="020F0502020204030204" pitchFamily="34" charset="0"/>
                        </a:rPr>
                        <a:t>Age 18-90; BMI ≥ 40 kg m</a:t>
                      </a:r>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 daytime PaCO2 &gt; 45 mmHg, admission HCO3 &gt; 28 </a:t>
                      </a:r>
                      <a:r>
                        <a:rPr lang="en-US" sz="1600" dirty="0" err="1">
                          <a:latin typeface="Calibri" panose="020F0502020204030204" pitchFamily="34" charset="0"/>
                          <a:cs typeface="Calibri" panose="020F0502020204030204" pitchFamily="34" charset="0"/>
                        </a:rPr>
                        <a:t>mEq</a:t>
                      </a:r>
                      <a:r>
                        <a:rPr lang="en-US" sz="1600" dirty="0">
                          <a:latin typeface="Calibri" panose="020F0502020204030204" pitchFamily="34" charset="0"/>
                          <a:cs typeface="Calibri" panose="020F0502020204030204" pitchFamily="34" charset="0"/>
                        </a:rPr>
                        <a:t> L</a:t>
                      </a:r>
                      <a:r>
                        <a:rPr lang="en-US" sz="1600" baseline="300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Excluded: intrinsic lung disease; thoracic MSK/NMD; 20+ pack year smoking, COPD</a:t>
                      </a:r>
                    </a:p>
                  </a:txBody>
                  <a:tcPr/>
                </a:tc>
                <a:tc>
                  <a:txBody>
                    <a:bodyPr/>
                    <a:lstStyle/>
                    <a:p>
                      <a:r>
                        <a:rPr lang="en-US" sz="1600" dirty="0">
                          <a:latin typeface="Calibri" panose="020F0502020204030204" pitchFamily="34" charset="0"/>
                          <a:cs typeface="Calibri" panose="020F0502020204030204" pitchFamily="34" charset="0"/>
                        </a:rPr>
                        <a:t>What is the prevalence of undiagnosed Obesity Hypoventilation among hospitalized adults?</a:t>
                      </a:r>
                    </a:p>
                  </a:txBody>
                  <a:tcPr/>
                </a:tc>
                <a:extLst>
                  <a:ext uri="{0D108BD9-81ED-4DB2-BD59-A6C34878D82A}">
                    <a16:rowId xmlns:a16="http://schemas.microsoft.com/office/drawing/2014/main" val="1149619554"/>
                  </a:ext>
                </a:extLst>
              </a:tr>
              <a:tr h="308088">
                <a:tc gridSpan="3">
                  <a:txBody>
                    <a:bodyPr/>
                    <a:lstStyle/>
                    <a:p>
                      <a:r>
                        <a:rPr lang="en-US" sz="1600" dirty="0">
                          <a:latin typeface="Calibri" panose="020F0502020204030204" pitchFamily="34" charset="0"/>
                          <a:cs typeface="Calibri" panose="020F0502020204030204" pitchFamily="34" charset="0"/>
                        </a:rPr>
                        <a:t>Respiratory Acidosis</a:t>
                      </a: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56568617"/>
                  </a:ext>
                </a:extLst>
              </a:tr>
              <a:tr h="1381716">
                <a:tc>
                  <a:txBody>
                    <a:bodyPr/>
                    <a:lstStyle/>
                    <a:p>
                      <a:r>
                        <a:rPr lang="en-US" sz="1600" dirty="0" err="1">
                          <a:latin typeface="Calibri" panose="020F0502020204030204" pitchFamily="34" charset="0"/>
                          <a:cs typeface="Calibri" panose="020F0502020204030204" pitchFamily="34" charset="0"/>
                        </a:rPr>
                        <a:t>Cavalot</a:t>
                      </a:r>
                      <a:r>
                        <a:rPr lang="en-US" sz="1600" dirty="0">
                          <a:latin typeface="Calibri" panose="020F0502020204030204" pitchFamily="34" charset="0"/>
                          <a:cs typeface="Calibri" panose="020F0502020204030204" pitchFamily="34" charset="0"/>
                        </a:rPr>
                        <a:t> et al 2021, Toronto </a:t>
                      </a:r>
                      <a:r>
                        <a:rPr lang="en-US" sz="1600" dirty="0">
                          <a:latin typeface="Calibri" panose="020F0502020204030204" pitchFamily="34" charset="0"/>
                          <a:cs typeface="Calibri" panose="020F0502020204030204" pitchFamily="34" charset="0"/>
                          <a:hlinkClick r:id="rId4"/>
                        </a:rPr>
                        <a:t>DOI: 10.1080/15412555.2021.1990240</a:t>
                      </a:r>
                      <a:r>
                        <a:rPr lang="en-US" sz="1600" dirty="0">
                          <a:latin typeface="Calibri" panose="020F0502020204030204" pitchFamily="34" charset="0"/>
                          <a:cs typeface="Calibri" panose="020F0502020204030204" pitchFamily="34" charset="0"/>
                        </a:rPr>
                        <a:t> </a:t>
                      </a:r>
                    </a:p>
                  </a:txBody>
                  <a:tcPr/>
                </a:tc>
                <a:tc>
                  <a:txBody>
                    <a:bodyPr/>
                    <a:lstStyle/>
                    <a:p>
                      <a:r>
                        <a:rPr lang="en-US" sz="1600" dirty="0">
                          <a:latin typeface="Calibri" panose="020F0502020204030204" pitchFamily="34" charset="0"/>
                          <a:cs typeface="Calibri" panose="020F0502020204030204" pitchFamily="34" charset="0"/>
                        </a:rPr>
                        <a:t>ABG with pH &lt; 7.35 and PaCO2 &gt; 45 mmHg OR VBG pH 7.34 and PvVO2 &gt; 50 mmHg &amp; presence of respiratory symptoms (CEDIS codes). </a:t>
                      </a:r>
                    </a:p>
                    <a:p>
                      <a:r>
                        <a:rPr lang="en-US" sz="1600" dirty="0">
                          <a:latin typeface="Calibri" panose="020F0502020204030204" pitchFamily="34" charset="0"/>
                          <a:cs typeface="Calibri" panose="020F0502020204030204" pitchFamily="34" charset="0"/>
                        </a:rPr>
                        <a:t>Exclude CF, NM </a:t>
                      </a:r>
                      <a:r>
                        <a:rPr lang="en-US" sz="1600" dirty="0" err="1">
                          <a:latin typeface="Calibri" panose="020F0502020204030204" pitchFamily="34" charset="0"/>
                          <a:cs typeface="Calibri" panose="020F0502020204030204" pitchFamily="34" charset="0"/>
                        </a:rPr>
                        <a:t>dz</a:t>
                      </a:r>
                      <a:r>
                        <a:rPr lang="en-US" sz="1600" dirty="0">
                          <a:latin typeface="Calibri" panose="020F0502020204030204" pitchFamily="34" charset="0"/>
                          <a:cs typeface="Calibri" panose="020F0502020204030204" pitchFamily="34" charset="0"/>
                        </a:rPr>
                        <a:t>, ILD, thoracic </a:t>
                      </a:r>
                      <a:r>
                        <a:rPr lang="en-US" sz="1600" dirty="0" err="1">
                          <a:latin typeface="Calibri" panose="020F0502020204030204" pitchFamily="34" charset="0"/>
                          <a:cs typeface="Calibri" panose="020F0502020204030204" pitchFamily="34" charset="0"/>
                        </a:rPr>
                        <a:t>dz</a:t>
                      </a:r>
                      <a:r>
                        <a:rPr lang="en-US" sz="1600" dirty="0">
                          <a:latin typeface="Calibri" panose="020F0502020204030204" pitchFamily="34" charset="0"/>
                          <a:cs typeface="Calibri" panose="020F0502020204030204" pitchFamily="34" charset="0"/>
                        </a:rPr>
                        <a:t>, lung ca, CNS </a:t>
                      </a:r>
                      <a:r>
                        <a:rPr lang="en-US" sz="1600" dirty="0" err="1">
                          <a:latin typeface="Calibri" panose="020F0502020204030204" pitchFamily="34" charset="0"/>
                          <a:cs typeface="Calibri" panose="020F0502020204030204" pitchFamily="34" charset="0"/>
                        </a:rPr>
                        <a:t>dz</a:t>
                      </a:r>
                      <a:r>
                        <a:rPr lang="en-US" sz="1600" dirty="0">
                          <a:latin typeface="Calibri" panose="020F0502020204030204" pitchFamily="34" charset="0"/>
                          <a:cs typeface="Calibri" panose="020F0502020204030204" pitchFamily="34" charset="0"/>
                        </a:rPr>
                        <a:t>, Overdose, or trach</a:t>
                      </a:r>
                    </a:p>
                  </a:txBody>
                  <a:tcPr/>
                </a:tc>
                <a:tc>
                  <a:txBody>
                    <a:bodyPr/>
                    <a:lstStyle/>
                    <a:p>
                      <a:r>
                        <a:rPr lang="en-US" sz="1600" dirty="0">
                          <a:latin typeface="Calibri" panose="020F0502020204030204" pitchFamily="34" charset="0"/>
                          <a:cs typeface="Calibri" panose="020F0502020204030204" pitchFamily="34" charset="0"/>
                        </a:rPr>
                        <a:t>1 year re-admission rate for patients presenting with acute respiratory acidosis</a:t>
                      </a:r>
                    </a:p>
                  </a:txBody>
                  <a:tcPr/>
                </a:tc>
                <a:extLst>
                  <a:ext uri="{0D108BD9-81ED-4DB2-BD59-A6C34878D82A}">
                    <a16:rowId xmlns:a16="http://schemas.microsoft.com/office/drawing/2014/main" val="322471379"/>
                  </a:ext>
                </a:extLst>
              </a:tr>
            </a:tbl>
          </a:graphicData>
        </a:graphic>
      </p:graphicFrame>
    </p:spTree>
    <p:extLst>
      <p:ext uri="{BB962C8B-B14F-4D97-AF65-F5344CB8AC3E}">
        <p14:creationId xmlns:p14="http://schemas.microsoft.com/office/powerpoint/2010/main" val="2169210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9215F-F267-A9CA-17E6-5E91B7164B0A}"/>
              </a:ext>
            </a:extLst>
          </p:cNvPr>
          <p:cNvSpPr>
            <a:spLocks noGrp="1"/>
          </p:cNvSpPr>
          <p:nvPr>
            <p:ph type="title"/>
          </p:nvPr>
        </p:nvSpPr>
        <p:spPr/>
        <p:txBody>
          <a:bodyPr/>
          <a:lstStyle/>
          <a:p>
            <a:r>
              <a:rPr lang="en-US" dirty="0"/>
              <a:t>Methods: Data source</a:t>
            </a:r>
          </a:p>
        </p:txBody>
      </p:sp>
      <p:sp>
        <p:nvSpPr>
          <p:cNvPr id="3" name="Content Placeholder 2">
            <a:extLst>
              <a:ext uri="{FF2B5EF4-FFF2-40B4-BE49-F238E27FC236}">
                <a16:creationId xmlns:a16="http://schemas.microsoft.com/office/drawing/2014/main" id="{92DE8814-896A-7790-B8AD-B50E7E56E1ED}"/>
              </a:ext>
            </a:extLst>
          </p:cNvPr>
          <p:cNvSpPr>
            <a:spLocks noGrp="1"/>
          </p:cNvSpPr>
          <p:nvPr>
            <p:ph idx="1"/>
          </p:nvPr>
        </p:nvSpPr>
        <p:spPr>
          <a:xfrm>
            <a:off x="236876" y="3447755"/>
            <a:ext cx="4219015" cy="3321981"/>
          </a:xfrm>
        </p:spPr>
        <p:txBody>
          <a:bodyPr>
            <a:normAutofit fontScale="70000" lnSpcReduction="20000"/>
          </a:bodyPr>
          <a:lstStyle/>
          <a:p>
            <a:r>
              <a:rPr lang="en-US" dirty="0"/>
              <a:t>De-identified, patient-level data (not PHI, though recommended to be treated as such)</a:t>
            </a:r>
          </a:p>
          <a:p>
            <a:r>
              <a:rPr lang="en-US" dirty="0"/>
              <a:t>Federated data from medical center EHRs</a:t>
            </a:r>
          </a:p>
          <a:p>
            <a:pPr lvl="1"/>
            <a:r>
              <a:rPr lang="en-US" dirty="0"/>
              <a:t>70 Healthcare Organizations; mostly (but not exclusively) AMCs</a:t>
            </a:r>
          </a:p>
          <a:p>
            <a:r>
              <a:rPr lang="en-US" dirty="0"/>
              <a:t>80+ </a:t>
            </a:r>
            <a:r>
              <a:rPr lang="en-US" dirty="0" err="1"/>
              <a:t>gb</a:t>
            </a:r>
            <a:r>
              <a:rPr lang="en-US" dirty="0"/>
              <a:t> of data. </a:t>
            </a:r>
          </a:p>
          <a:p>
            <a:pPr lvl="1"/>
            <a:r>
              <a:rPr lang="en-US" dirty="0"/>
              <a:t>1.2 Billion ‘facts’ in medications alone. </a:t>
            </a:r>
          </a:p>
          <a:p>
            <a:pPr lvl="1"/>
            <a:r>
              <a:rPr lang="en-US" dirty="0"/>
              <a:t>Center for High Performance Computing protected environment</a:t>
            </a:r>
          </a:p>
        </p:txBody>
      </p:sp>
      <p:pic>
        <p:nvPicPr>
          <p:cNvPr id="4" name="Picture 3">
            <a:extLst>
              <a:ext uri="{FF2B5EF4-FFF2-40B4-BE49-F238E27FC236}">
                <a16:creationId xmlns:a16="http://schemas.microsoft.com/office/drawing/2014/main" id="{B3FAF27B-9B25-4106-DB9F-4D2D80458496}"/>
              </a:ext>
            </a:extLst>
          </p:cNvPr>
          <p:cNvPicPr>
            <a:picLocks noChangeAspect="1"/>
          </p:cNvPicPr>
          <p:nvPr/>
        </p:nvPicPr>
        <p:blipFill>
          <a:blip r:embed="rId3"/>
          <a:stretch>
            <a:fillRect/>
          </a:stretch>
        </p:blipFill>
        <p:spPr>
          <a:xfrm>
            <a:off x="1085850" y="1539092"/>
            <a:ext cx="4219015" cy="1442867"/>
          </a:xfrm>
          <a:prstGeom prst="rect">
            <a:avLst/>
          </a:prstGeom>
        </p:spPr>
      </p:pic>
      <p:pic>
        <p:nvPicPr>
          <p:cNvPr id="6" name="Picture 5">
            <a:extLst>
              <a:ext uri="{FF2B5EF4-FFF2-40B4-BE49-F238E27FC236}">
                <a16:creationId xmlns:a16="http://schemas.microsoft.com/office/drawing/2014/main" id="{41B11843-FA78-4C25-EFCD-579A42CAFC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52515" y="1428552"/>
            <a:ext cx="6402609" cy="1836043"/>
          </a:xfrm>
          <a:prstGeom prst="rect">
            <a:avLst/>
          </a:prstGeom>
        </p:spPr>
      </p:pic>
      <p:graphicFrame>
        <p:nvGraphicFramePr>
          <p:cNvPr id="7" name="Table 5">
            <a:extLst>
              <a:ext uri="{FF2B5EF4-FFF2-40B4-BE49-F238E27FC236}">
                <a16:creationId xmlns:a16="http://schemas.microsoft.com/office/drawing/2014/main" id="{4D4DE634-DEDC-D99D-3FE3-98A16E81B6CF}"/>
              </a:ext>
            </a:extLst>
          </p:cNvPr>
          <p:cNvGraphicFramePr>
            <a:graphicFrameLocks noGrp="1"/>
          </p:cNvGraphicFramePr>
          <p:nvPr>
            <p:extLst>
              <p:ext uri="{D42A27DB-BD31-4B8C-83A1-F6EECF244321}">
                <p14:modId xmlns:p14="http://schemas.microsoft.com/office/powerpoint/2010/main" val="1895567568"/>
              </p:ext>
            </p:extLst>
          </p:nvPr>
        </p:nvGraphicFramePr>
        <p:xfrm>
          <a:off x="4780372" y="3564256"/>
          <a:ext cx="7174752" cy="2931160"/>
        </p:xfrm>
        <a:graphic>
          <a:graphicData uri="http://schemas.openxmlformats.org/drawingml/2006/table">
            <a:tbl>
              <a:tblPr firstRow="1" bandRow="1">
                <a:tableStyleId>{C083E6E3-FA7D-4D7B-A595-EF9225AFEA82}</a:tableStyleId>
              </a:tblPr>
              <a:tblGrid>
                <a:gridCol w="3587376">
                  <a:extLst>
                    <a:ext uri="{9D8B030D-6E8A-4147-A177-3AD203B41FA5}">
                      <a16:colId xmlns:a16="http://schemas.microsoft.com/office/drawing/2014/main" val="3566131836"/>
                    </a:ext>
                  </a:extLst>
                </a:gridCol>
                <a:gridCol w="3587376">
                  <a:extLst>
                    <a:ext uri="{9D8B030D-6E8A-4147-A177-3AD203B41FA5}">
                      <a16:colId xmlns:a16="http://schemas.microsoft.com/office/drawing/2014/main" val="886369643"/>
                    </a:ext>
                  </a:extLst>
                </a:gridCol>
              </a:tblGrid>
              <a:tr h="370840">
                <a:tc>
                  <a:txBody>
                    <a:bodyPr/>
                    <a:lstStyle/>
                    <a:p>
                      <a:r>
                        <a:rPr lang="en-US" dirty="0"/>
                        <a:t>Data Available</a:t>
                      </a:r>
                    </a:p>
                  </a:txBody>
                  <a:tcPr/>
                </a:tc>
                <a:tc>
                  <a:txBody>
                    <a:bodyPr/>
                    <a:lstStyle/>
                    <a:p>
                      <a:r>
                        <a:rPr lang="en-US" dirty="0"/>
                        <a:t>Data unavailable</a:t>
                      </a:r>
                    </a:p>
                  </a:txBody>
                  <a:tcPr/>
                </a:tc>
                <a:extLst>
                  <a:ext uri="{0D108BD9-81ED-4DB2-BD59-A6C34878D82A}">
                    <a16:rowId xmlns:a16="http://schemas.microsoft.com/office/drawing/2014/main" val="1681914315"/>
                  </a:ext>
                </a:extLst>
              </a:tr>
              <a:tr h="370840">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Demographics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Diagnosis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Medications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Procedures </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Labs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Cancer registry (NAACCR)</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Allergies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Death Records* (in progress)</a:t>
                      </a:r>
                      <a:endParaRPr lang="en-US" dirty="0"/>
                    </a:p>
                    <a:p>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Some notes*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Diagnostic reports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DICOM image objects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Providers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Departments/clinics</a:t>
                      </a:r>
                      <a:endParaRPr lang="en-US" dirty="0"/>
                    </a:p>
                    <a:p>
                      <a:endParaRPr lang="en-US" dirty="0"/>
                    </a:p>
                  </a:txBody>
                  <a:tcPr/>
                </a:tc>
                <a:extLst>
                  <a:ext uri="{0D108BD9-81ED-4DB2-BD59-A6C34878D82A}">
                    <a16:rowId xmlns:a16="http://schemas.microsoft.com/office/drawing/2014/main" val="3420175816"/>
                  </a:ext>
                </a:extLst>
              </a:tr>
            </a:tbl>
          </a:graphicData>
        </a:graphic>
      </p:graphicFrame>
    </p:spTree>
    <p:extLst>
      <p:ext uri="{BB962C8B-B14F-4D97-AF65-F5344CB8AC3E}">
        <p14:creationId xmlns:p14="http://schemas.microsoft.com/office/powerpoint/2010/main" val="1929587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5689-AE03-ACF5-21AB-CCCF688AA405}"/>
              </a:ext>
            </a:extLst>
          </p:cNvPr>
          <p:cNvSpPr>
            <a:spLocks noGrp="1"/>
          </p:cNvSpPr>
          <p:nvPr>
            <p:ph type="title"/>
          </p:nvPr>
        </p:nvSpPr>
        <p:spPr/>
        <p:txBody>
          <a:bodyPr/>
          <a:lstStyle/>
          <a:p>
            <a:r>
              <a:rPr lang="en-US" dirty="0"/>
              <a:t>Methods: Data Request</a:t>
            </a:r>
          </a:p>
        </p:txBody>
      </p:sp>
      <p:sp>
        <p:nvSpPr>
          <p:cNvPr id="3" name="Content Placeholder 2">
            <a:extLst>
              <a:ext uri="{FF2B5EF4-FFF2-40B4-BE49-F238E27FC236}">
                <a16:creationId xmlns:a16="http://schemas.microsoft.com/office/drawing/2014/main" id="{7CC4AD78-7265-DFFF-A580-C8CF5E757B82}"/>
              </a:ext>
            </a:extLst>
          </p:cNvPr>
          <p:cNvSpPr>
            <a:spLocks noGrp="1"/>
          </p:cNvSpPr>
          <p:nvPr>
            <p:ph idx="1"/>
          </p:nvPr>
        </p:nvSpPr>
        <p:spPr/>
        <p:txBody>
          <a:bodyPr/>
          <a:lstStyle/>
          <a:p>
            <a:r>
              <a:rPr lang="en-US" dirty="0"/>
              <a:t>We requested data on </a:t>
            </a:r>
            <a:r>
              <a:rPr lang="en-US" b="1" dirty="0"/>
              <a:t>all inpatient </a:t>
            </a:r>
            <a:r>
              <a:rPr lang="en-US" dirty="0"/>
              <a:t>encounters where the individual met one of the following criteria  </a:t>
            </a:r>
          </a:p>
        </p:txBody>
      </p:sp>
      <p:sp>
        <p:nvSpPr>
          <p:cNvPr id="5" name="TextBox 4">
            <a:extLst>
              <a:ext uri="{FF2B5EF4-FFF2-40B4-BE49-F238E27FC236}">
                <a16:creationId xmlns:a16="http://schemas.microsoft.com/office/drawing/2014/main" id="{8CDFA379-E025-CEA6-1E6C-270A5056811C}"/>
              </a:ext>
            </a:extLst>
          </p:cNvPr>
          <p:cNvSpPr txBox="1"/>
          <p:nvPr/>
        </p:nvSpPr>
        <p:spPr>
          <a:xfrm>
            <a:off x="6227234" y="2915979"/>
            <a:ext cx="6096000" cy="1661993"/>
          </a:xfrm>
          <a:prstGeom prst="rect">
            <a:avLst/>
          </a:prstGeom>
          <a:noFill/>
        </p:spPr>
        <p:txBody>
          <a:bodyPr wrap="square">
            <a:spAutoFit/>
          </a:bodyPr>
          <a:lstStyle/>
          <a:p>
            <a:r>
              <a:rPr lang="en-US" dirty="0">
                <a:effectLst/>
                <a:latin typeface="Calibri" panose="020F0502020204030204" pitchFamily="34" charset="0"/>
                <a:cs typeface="Calibri" panose="020F0502020204030204" pitchFamily="34" charset="0"/>
              </a:rPr>
              <a:t>  </a:t>
            </a:r>
            <a:r>
              <a:rPr lang="en-US" b="1" dirty="0">
                <a:effectLst/>
                <a:latin typeface="Calibri" panose="020F0502020204030204" pitchFamily="34" charset="0"/>
                <a:cs typeface="Calibri" panose="020F0502020204030204" pitchFamily="34" charset="0"/>
              </a:rPr>
              <a:t> </a:t>
            </a:r>
            <a:r>
              <a:rPr lang="en-US" sz="1400" b="1" dirty="0">
                <a:effectLst/>
                <a:latin typeface="Calibri" panose="020F0502020204030204" pitchFamily="34" charset="0"/>
                <a:cs typeface="Calibri" panose="020F0502020204030204" pitchFamily="34" charset="0"/>
              </a:rPr>
              <a:t>ICD group,</a:t>
            </a:r>
            <a:r>
              <a:rPr lang="en-US" sz="1400" dirty="0">
                <a:effectLst/>
                <a:latin typeface="Calibri" panose="020F0502020204030204" pitchFamily="34" charset="0"/>
                <a:cs typeface="Calibri" panose="020F0502020204030204" pitchFamily="34" charset="0"/>
              </a:rPr>
              <a:t> Hypercapnic Respiratory Failure ICD Code. Patients with an inpatient diagnostic code for any of the following: </a:t>
            </a:r>
          </a:p>
          <a:p>
            <a:r>
              <a:rPr lang="en-US" sz="1400" dirty="0">
                <a:effectLst/>
                <a:latin typeface="Calibri" panose="020F0502020204030204" pitchFamily="34" charset="0"/>
                <a:cs typeface="Calibri" panose="020F0502020204030204" pitchFamily="34" charset="0"/>
              </a:rPr>
              <a:t>·      J96.12 (chronic respiratory failure with hypercapnia), </a:t>
            </a:r>
          </a:p>
          <a:p>
            <a:r>
              <a:rPr lang="en-US" sz="1400" dirty="0">
                <a:effectLst/>
                <a:latin typeface="Calibri" panose="020F0502020204030204" pitchFamily="34" charset="0"/>
                <a:cs typeface="Calibri" panose="020F0502020204030204" pitchFamily="34" charset="0"/>
              </a:rPr>
              <a:t>·      J96.02 (acute </a:t>
            </a:r>
            <a:r>
              <a:rPr lang="en-US" sz="1400" dirty="0" err="1">
                <a:effectLst/>
                <a:latin typeface="Calibri" panose="020F0502020204030204" pitchFamily="34" charset="0"/>
                <a:cs typeface="Calibri" panose="020F0502020204030204" pitchFamily="34" charset="0"/>
              </a:rPr>
              <a:t>hypercapneic</a:t>
            </a:r>
            <a:r>
              <a:rPr lang="en-US" sz="1400" dirty="0">
                <a:effectLst/>
                <a:latin typeface="Calibri" panose="020F0502020204030204" pitchFamily="34" charset="0"/>
                <a:cs typeface="Calibri" panose="020F0502020204030204" pitchFamily="34" charset="0"/>
              </a:rPr>
              <a:t> respiratory failure), </a:t>
            </a:r>
          </a:p>
          <a:p>
            <a:r>
              <a:rPr lang="en-US" sz="1400" dirty="0">
                <a:effectLst/>
                <a:latin typeface="Calibri" panose="020F0502020204030204" pitchFamily="34" charset="0"/>
                <a:cs typeface="Calibri" panose="020F0502020204030204" pitchFamily="34" charset="0"/>
              </a:rPr>
              <a:t>·      J96.22 (acute and chronic respiratory failure with hypercapnia),</a:t>
            </a:r>
          </a:p>
          <a:p>
            <a:r>
              <a:rPr lang="en-US" sz="1400" dirty="0">
                <a:effectLst/>
                <a:latin typeface="Calibri" panose="020F0502020204030204" pitchFamily="34" charset="0"/>
                <a:cs typeface="Calibri" panose="020F0502020204030204" pitchFamily="34" charset="0"/>
              </a:rPr>
              <a:t>·      J96.92 (respiratory failure unspecified with hypercapnia),</a:t>
            </a:r>
          </a:p>
          <a:p>
            <a:r>
              <a:rPr lang="en-US" sz="1400" dirty="0">
                <a:effectLst/>
                <a:latin typeface="Calibri" panose="020F0502020204030204" pitchFamily="34" charset="0"/>
                <a:cs typeface="Calibri" panose="020F0502020204030204" pitchFamily="34" charset="0"/>
              </a:rPr>
              <a:t>·      E66.2 (morbid obesity with hypoventilation)</a:t>
            </a:r>
          </a:p>
        </p:txBody>
      </p:sp>
      <p:sp>
        <p:nvSpPr>
          <p:cNvPr id="9" name="TextBox 8">
            <a:extLst>
              <a:ext uri="{FF2B5EF4-FFF2-40B4-BE49-F238E27FC236}">
                <a16:creationId xmlns:a16="http://schemas.microsoft.com/office/drawing/2014/main" id="{30645965-E357-C9E7-A5D9-2D733C68FAF9}"/>
              </a:ext>
            </a:extLst>
          </p:cNvPr>
          <p:cNvSpPr txBox="1"/>
          <p:nvPr/>
        </p:nvSpPr>
        <p:spPr>
          <a:xfrm>
            <a:off x="131234" y="2915979"/>
            <a:ext cx="6096000" cy="1661993"/>
          </a:xfrm>
          <a:prstGeom prst="rect">
            <a:avLst/>
          </a:prstGeom>
          <a:noFill/>
        </p:spPr>
        <p:txBody>
          <a:bodyPr wrap="square">
            <a:spAutoFit/>
          </a:bodyPr>
          <a:lstStyle/>
          <a:p>
            <a:r>
              <a:rPr lang="en-US" dirty="0">
                <a:effectLst/>
                <a:latin typeface="Calibri" panose="020F0502020204030204" pitchFamily="34" charset="0"/>
                <a:cs typeface="Calibri" panose="020F0502020204030204" pitchFamily="34" charset="0"/>
              </a:rPr>
              <a:t>  </a:t>
            </a:r>
            <a:r>
              <a:rPr lang="en-US" b="1" dirty="0">
                <a:effectLst/>
                <a:latin typeface="Calibri" panose="020F0502020204030204" pitchFamily="34" charset="0"/>
                <a:cs typeface="Calibri" panose="020F0502020204030204" pitchFamily="34" charset="0"/>
              </a:rPr>
              <a:t> </a:t>
            </a:r>
            <a:r>
              <a:rPr lang="en-US" sz="1400" b="1" dirty="0">
                <a:effectLst/>
                <a:latin typeface="Calibri" panose="020F0502020204030204" pitchFamily="34" charset="0"/>
                <a:cs typeface="Calibri" panose="020F0502020204030204" pitchFamily="34" charset="0"/>
              </a:rPr>
              <a:t>ABG Group, </a:t>
            </a:r>
            <a:r>
              <a:rPr lang="en-US" sz="1400" dirty="0">
                <a:effectLst/>
                <a:latin typeface="Calibri" panose="020F0502020204030204" pitchFamily="34" charset="0"/>
                <a:cs typeface="Calibri" panose="020F0502020204030204" pitchFamily="34" charset="0"/>
              </a:rPr>
              <a:t>First ABG showing Hypercapnia. Patients who have a value over 45 on the first first of any of the following lab codes obtained during the hospitalization</a:t>
            </a:r>
          </a:p>
          <a:p>
            <a:r>
              <a:rPr lang="en-US" sz="1400" dirty="0">
                <a:effectLst/>
                <a:latin typeface="Calibri" panose="020F0502020204030204" pitchFamily="34" charset="0"/>
                <a:cs typeface="Calibri" panose="020F0502020204030204" pitchFamily="34" charset="0"/>
              </a:rPr>
              <a:t>·      LOINC 2019-8 Carbon Dioxide [ Partial Pressure ] Arterial Blood over 45[BL3] </a:t>
            </a:r>
          </a:p>
          <a:p>
            <a:r>
              <a:rPr lang="en-US" sz="1400" dirty="0">
                <a:effectLst/>
                <a:latin typeface="Calibri" panose="020F0502020204030204" pitchFamily="34" charset="0"/>
                <a:cs typeface="Calibri" panose="020F0502020204030204" pitchFamily="34" charset="0"/>
              </a:rPr>
              <a:t>·      LOINC 32771-8 Carbon Dioxide [ Partial Pressure] adjusted to patient’s actual temperature in arterial blood over 45</a:t>
            </a:r>
          </a:p>
          <a:p>
            <a:r>
              <a:rPr lang="en-US" sz="1400" dirty="0">
                <a:effectLst/>
                <a:latin typeface="Calibri" panose="020F0502020204030204" pitchFamily="34" charset="0"/>
                <a:cs typeface="Calibri" panose="020F0502020204030204" pitchFamily="34" charset="0"/>
              </a:rPr>
              <a:t>·      LOINC 11557-6 Carbon Dioxide [ Partial Pressure] in Blood over 45</a:t>
            </a:r>
          </a:p>
        </p:txBody>
      </p:sp>
      <p:sp>
        <p:nvSpPr>
          <p:cNvPr id="4" name="Content Placeholder 2">
            <a:extLst>
              <a:ext uri="{FF2B5EF4-FFF2-40B4-BE49-F238E27FC236}">
                <a16:creationId xmlns:a16="http://schemas.microsoft.com/office/drawing/2014/main" id="{75309F62-25DE-54D1-A191-343B6742868E}"/>
              </a:ext>
            </a:extLst>
          </p:cNvPr>
          <p:cNvSpPr txBox="1">
            <a:spLocks/>
          </p:cNvSpPr>
          <p:nvPr/>
        </p:nvSpPr>
        <p:spPr>
          <a:xfrm>
            <a:off x="6227234" y="2915979"/>
            <a:ext cx="5144977" cy="37049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10" name="TextBox 9">
            <a:extLst>
              <a:ext uri="{FF2B5EF4-FFF2-40B4-BE49-F238E27FC236}">
                <a16:creationId xmlns:a16="http://schemas.microsoft.com/office/drawing/2014/main" id="{1A8932D3-D593-53F0-44CF-9F69FD2E1828}"/>
              </a:ext>
            </a:extLst>
          </p:cNvPr>
          <p:cNvSpPr txBox="1"/>
          <p:nvPr/>
        </p:nvSpPr>
        <p:spPr>
          <a:xfrm>
            <a:off x="3179234" y="4824502"/>
            <a:ext cx="7535333" cy="1754326"/>
          </a:xfrm>
          <a:prstGeom prst="rect">
            <a:avLst/>
          </a:prstGeom>
          <a:noFill/>
        </p:spPr>
        <p:txBody>
          <a:bodyPr wrap="square">
            <a:spAutoFit/>
          </a:bodyPr>
          <a:lstStyle/>
          <a:p>
            <a:r>
              <a:rPr lang="en-US" dirty="0"/>
              <a:t>And: </a:t>
            </a:r>
          </a:p>
          <a:p>
            <a:pPr marL="285750" indent="-285750">
              <a:buFont typeface="Arial" panose="020B0604020202020204" pitchFamily="34" charset="0"/>
              <a:buChar char="•"/>
            </a:pPr>
            <a:r>
              <a:rPr lang="en-US" dirty="0"/>
              <a:t>Age &gt; 18 at admission</a:t>
            </a:r>
          </a:p>
          <a:p>
            <a:pPr marL="285750" indent="-285750">
              <a:buFont typeface="Arial" panose="020B0604020202020204" pitchFamily="34" charset="0"/>
              <a:buChar char="•"/>
            </a:pPr>
            <a:r>
              <a:rPr lang="en-US" dirty="0"/>
              <a:t>Admission between 1-1-2018 and 9-28-2022</a:t>
            </a:r>
          </a:p>
          <a:p>
            <a:pPr marL="285750" indent="-285750">
              <a:buFont typeface="Arial" panose="020B0604020202020204" pitchFamily="34" charset="0"/>
              <a:buChar char="•"/>
            </a:pPr>
            <a:r>
              <a:rPr lang="en-US" dirty="0"/>
              <a:t>Only first admission for per-individual that met the criteria</a:t>
            </a:r>
          </a:p>
          <a:p>
            <a:r>
              <a:rPr lang="en-US" dirty="0"/>
              <a:t>Cross-sectional analysis: </a:t>
            </a:r>
          </a:p>
          <a:p>
            <a:pPr marL="285750" indent="-285750">
              <a:buFont typeface="Arial" panose="020B0604020202020204" pitchFamily="34" charset="0"/>
              <a:buChar char="•"/>
            </a:pPr>
            <a:r>
              <a:rPr lang="en-US" dirty="0"/>
              <a:t>no dependence on cross-encounter data (to limit data quality issues)</a:t>
            </a:r>
          </a:p>
        </p:txBody>
      </p:sp>
    </p:spTree>
    <p:extLst>
      <p:ext uri="{BB962C8B-B14F-4D97-AF65-F5344CB8AC3E}">
        <p14:creationId xmlns:p14="http://schemas.microsoft.com/office/powerpoint/2010/main" val="2047321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7E0B-F0E1-8954-5C97-FD88421EBC9A}"/>
              </a:ext>
            </a:extLst>
          </p:cNvPr>
          <p:cNvSpPr>
            <a:spLocks noGrp="1"/>
          </p:cNvSpPr>
          <p:nvPr>
            <p:ph type="title"/>
          </p:nvPr>
        </p:nvSpPr>
        <p:spPr>
          <a:xfrm>
            <a:off x="3416798" y="77262"/>
            <a:ext cx="8472257" cy="1325563"/>
          </a:xfrm>
        </p:spPr>
        <p:txBody>
          <a:bodyPr/>
          <a:lstStyle/>
          <a:p>
            <a:r>
              <a:rPr lang="en-US" dirty="0"/>
              <a:t>Methods: Data Processing</a:t>
            </a:r>
          </a:p>
        </p:txBody>
      </p:sp>
      <p:sp>
        <p:nvSpPr>
          <p:cNvPr id="3" name="Content Placeholder 2">
            <a:extLst>
              <a:ext uri="{FF2B5EF4-FFF2-40B4-BE49-F238E27FC236}">
                <a16:creationId xmlns:a16="http://schemas.microsoft.com/office/drawing/2014/main" id="{DDCF6077-FAB4-55AD-F4EC-FEED742AC3D6}"/>
              </a:ext>
            </a:extLst>
          </p:cNvPr>
          <p:cNvSpPr>
            <a:spLocks noGrp="1"/>
          </p:cNvSpPr>
          <p:nvPr>
            <p:ph idx="1"/>
          </p:nvPr>
        </p:nvSpPr>
        <p:spPr>
          <a:xfrm>
            <a:off x="3416798" y="1253330"/>
            <a:ext cx="7928535" cy="5299869"/>
          </a:xfrm>
        </p:spPr>
        <p:txBody>
          <a:bodyPr>
            <a:normAutofit lnSpcReduction="10000"/>
          </a:bodyPr>
          <a:lstStyle/>
          <a:p>
            <a:r>
              <a:rPr lang="en-US" dirty="0"/>
              <a:t>Mechanisms of Data Missingness: </a:t>
            </a:r>
          </a:p>
          <a:p>
            <a:pPr lvl="1"/>
            <a:r>
              <a:rPr lang="en-US" dirty="0"/>
              <a:t>E.g. Diagnoses</a:t>
            </a:r>
          </a:p>
          <a:p>
            <a:pPr lvl="1"/>
            <a:endParaRPr lang="en-US" dirty="0"/>
          </a:p>
          <a:p>
            <a:pPr lvl="1"/>
            <a:endParaRPr lang="en-US" dirty="0"/>
          </a:p>
          <a:p>
            <a:pPr lvl="1"/>
            <a:endParaRPr lang="en-US" dirty="0"/>
          </a:p>
          <a:p>
            <a:pPr lvl="1"/>
            <a:endParaRPr lang="en-US" dirty="0"/>
          </a:p>
          <a:p>
            <a:endParaRPr lang="en-US" dirty="0"/>
          </a:p>
          <a:p>
            <a:r>
              <a:rPr lang="en-US" dirty="0"/>
              <a:t>For a given encounter, the institution must have submitted some data (any data) for each of the data elements requested. </a:t>
            </a:r>
          </a:p>
          <a:p>
            <a:r>
              <a:rPr lang="en-US" dirty="0"/>
              <a:t>Data validation measures: </a:t>
            </a:r>
          </a:p>
          <a:p>
            <a:pPr lvl="1"/>
            <a:r>
              <a:rPr lang="en-US" dirty="0"/>
              <a:t>Positive controls: </a:t>
            </a:r>
            <a:r>
              <a:rPr lang="en-US" dirty="0" err="1"/>
              <a:t>e.g</a:t>
            </a:r>
            <a:r>
              <a:rPr lang="en-US" dirty="0"/>
              <a:t> if dx of </a:t>
            </a:r>
            <a:r>
              <a:rPr lang="en-US" dirty="0" err="1"/>
              <a:t>Pna</a:t>
            </a:r>
            <a:r>
              <a:rPr lang="en-US" dirty="0"/>
              <a:t>, expect </a:t>
            </a:r>
            <a:r>
              <a:rPr lang="en-US" dirty="0" err="1"/>
              <a:t>abx</a:t>
            </a:r>
            <a:r>
              <a:rPr lang="en-US" dirty="0"/>
              <a:t> Rx</a:t>
            </a:r>
          </a:p>
          <a:p>
            <a:pPr lvl="1"/>
            <a:r>
              <a:rPr lang="en-US" dirty="0"/>
              <a:t>Negative controls: &lt;BMI 30 in OHS</a:t>
            </a:r>
          </a:p>
        </p:txBody>
      </p:sp>
      <p:pic>
        <p:nvPicPr>
          <p:cNvPr id="5" name="Picture 4" descr="Diagram&#10;&#10;Description automatically generated">
            <a:extLst>
              <a:ext uri="{FF2B5EF4-FFF2-40B4-BE49-F238E27FC236}">
                <a16:creationId xmlns:a16="http://schemas.microsoft.com/office/drawing/2014/main" id="{488F61E4-7487-C2E3-17E0-C9893483C09F}"/>
              </a:ext>
            </a:extLst>
          </p:cNvPr>
          <p:cNvPicPr>
            <a:picLocks noChangeAspect="1"/>
          </p:cNvPicPr>
          <p:nvPr/>
        </p:nvPicPr>
        <p:blipFill>
          <a:blip r:embed="rId3"/>
          <a:stretch>
            <a:fillRect/>
          </a:stretch>
        </p:blipFill>
        <p:spPr>
          <a:xfrm>
            <a:off x="226504" y="152400"/>
            <a:ext cx="2786551" cy="6553200"/>
          </a:xfrm>
          <a:prstGeom prst="rect">
            <a:avLst/>
          </a:prstGeom>
        </p:spPr>
      </p:pic>
      <p:grpSp>
        <p:nvGrpSpPr>
          <p:cNvPr id="10" name="Group 9">
            <a:extLst>
              <a:ext uri="{FF2B5EF4-FFF2-40B4-BE49-F238E27FC236}">
                <a16:creationId xmlns:a16="http://schemas.microsoft.com/office/drawing/2014/main" id="{B8B64402-8256-EF07-C3BE-B1D8987E5F5A}"/>
              </a:ext>
            </a:extLst>
          </p:cNvPr>
          <p:cNvGrpSpPr/>
          <p:nvPr/>
        </p:nvGrpSpPr>
        <p:grpSpPr>
          <a:xfrm>
            <a:off x="3396868" y="2124066"/>
            <a:ext cx="8492187" cy="856198"/>
            <a:chOff x="3173982" y="5849402"/>
            <a:chExt cx="8492187" cy="856198"/>
          </a:xfrm>
        </p:grpSpPr>
        <p:sp>
          <p:nvSpPr>
            <p:cNvPr id="4" name="Rounded Rectangle 3">
              <a:extLst>
                <a:ext uri="{FF2B5EF4-FFF2-40B4-BE49-F238E27FC236}">
                  <a16:creationId xmlns:a16="http://schemas.microsoft.com/office/drawing/2014/main" id="{2A53B2B9-0448-EBFD-E64B-F935C565933E}"/>
                </a:ext>
              </a:extLst>
            </p:cNvPr>
            <p:cNvSpPr/>
            <p:nvPr/>
          </p:nvSpPr>
          <p:spPr>
            <a:xfrm>
              <a:off x="3173982" y="5849405"/>
              <a:ext cx="2065867"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True (</a:t>
              </a:r>
              <a:r>
                <a:rPr lang="en-US" dirty="0" err="1">
                  <a:solidFill>
                    <a:schemeClr val="tx1"/>
                  </a:solidFill>
                </a:rPr>
                <a:t>patho</a:t>
              </a:r>
              <a:r>
                <a:rPr lang="en-US" dirty="0">
                  <a:solidFill>
                    <a:schemeClr val="tx1"/>
                  </a:solidFill>
                </a:rPr>
                <a:t>)physiologic state</a:t>
              </a:r>
            </a:p>
          </p:txBody>
        </p:sp>
        <p:sp>
          <p:nvSpPr>
            <p:cNvPr id="6" name="Rounded Rectangle 5">
              <a:extLst>
                <a:ext uri="{FF2B5EF4-FFF2-40B4-BE49-F238E27FC236}">
                  <a16:creationId xmlns:a16="http://schemas.microsoft.com/office/drawing/2014/main" id="{7DCB4B64-0959-F747-0996-98118D5AE189}"/>
                </a:ext>
              </a:extLst>
            </p:cNvPr>
            <p:cNvSpPr/>
            <p:nvPr/>
          </p:nvSpPr>
          <p:spPr>
            <a:xfrm>
              <a:off x="5341501" y="5849404"/>
              <a:ext cx="1424390"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the clinician recognizes</a:t>
              </a:r>
            </a:p>
          </p:txBody>
        </p:sp>
        <p:sp>
          <p:nvSpPr>
            <p:cNvPr id="7" name="Rounded Rectangle 6">
              <a:extLst>
                <a:ext uri="{FF2B5EF4-FFF2-40B4-BE49-F238E27FC236}">
                  <a16:creationId xmlns:a16="http://schemas.microsoft.com/office/drawing/2014/main" id="{54DBDF3E-8F09-0FDC-6E03-05EE8282A494}"/>
                </a:ext>
              </a:extLst>
            </p:cNvPr>
            <p:cNvSpPr/>
            <p:nvPr/>
          </p:nvSpPr>
          <p:spPr>
            <a:xfrm>
              <a:off x="6881489" y="5849404"/>
              <a:ext cx="1424390"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the clinician documents</a:t>
              </a:r>
            </a:p>
          </p:txBody>
        </p:sp>
        <p:sp>
          <p:nvSpPr>
            <p:cNvPr id="8" name="Rounded Rectangle 7">
              <a:extLst>
                <a:ext uri="{FF2B5EF4-FFF2-40B4-BE49-F238E27FC236}">
                  <a16:creationId xmlns:a16="http://schemas.microsoft.com/office/drawing/2014/main" id="{A474FC0D-F43D-4E89-2F43-FE8AC29E99C9}"/>
                </a:ext>
              </a:extLst>
            </p:cNvPr>
            <p:cNvSpPr/>
            <p:nvPr/>
          </p:nvSpPr>
          <p:spPr>
            <a:xfrm>
              <a:off x="8424458" y="5849403"/>
              <a:ext cx="1583144"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information is structured</a:t>
              </a:r>
            </a:p>
          </p:txBody>
        </p:sp>
        <p:sp>
          <p:nvSpPr>
            <p:cNvPr id="9" name="Rounded Rectangle 8">
              <a:extLst>
                <a:ext uri="{FF2B5EF4-FFF2-40B4-BE49-F238E27FC236}">
                  <a16:creationId xmlns:a16="http://schemas.microsoft.com/office/drawing/2014/main" id="{F70E5574-B554-BB89-0E66-1386CFB1FB22}"/>
                </a:ext>
              </a:extLst>
            </p:cNvPr>
            <p:cNvSpPr/>
            <p:nvPr/>
          </p:nvSpPr>
          <p:spPr>
            <a:xfrm>
              <a:off x="10102897" y="5849402"/>
              <a:ext cx="1563272"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data is aggregated in TriNetX</a:t>
              </a:r>
            </a:p>
          </p:txBody>
        </p:sp>
      </p:grpSp>
      <p:cxnSp>
        <p:nvCxnSpPr>
          <p:cNvPr id="12" name="Straight Arrow Connector 11">
            <a:extLst>
              <a:ext uri="{FF2B5EF4-FFF2-40B4-BE49-F238E27FC236}">
                <a16:creationId xmlns:a16="http://schemas.microsoft.com/office/drawing/2014/main" id="{5F8D26EE-9D91-7177-8EFA-F734569F3A49}"/>
              </a:ext>
            </a:extLst>
          </p:cNvPr>
          <p:cNvCxnSpPr/>
          <p:nvPr/>
        </p:nvCxnSpPr>
        <p:spPr>
          <a:xfrm>
            <a:off x="11023600" y="1402825"/>
            <a:ext cx="0" cy="493708"/>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777FED8-8F42-F2EA-DAC4-D1D334B9E700}"/>
              </a:ext>
            </a:extLst>
          </p:cNvPr>
          <p:cNvSpPr txBox="1"/>
          <p:nvPr/>
        </p:nvSpPr>
        <p:spPr>
          <a:xfrm>
            <a:off x="10345713" y="740043"/>
            <a:ext cx="1563272" cy="646331"/>
          </a:xfrm>
          <a:prstGeom prst="rect">
            <a:avLst/>
          </a:prstGeom>
          <a:noFill/>
        </p:spPr>
        <p:txBody>
          <a:bodyPr wrap="square" rtlCol="0">
            <a:spAutoFit/>
          </a:bodyPr>
          <a:lstStyle/>
          <a:p>
            <a:r>
              <a:rPr lang="en-US" dirty="0"/>
              <a:t>Problem for our study</a:t>
            </a:r>
          </a:p>
        </p:txBody>
      </p:sp>
      <p:sp>
        <p:nvSpPr>
          <p:cNvPr id="14" name="Left Brace 13">
            <a:extLst>
              <a:ext uri="{FF2B5EF4-FFF2-40B4-BE49-F238E27FC236}">
                <a16:creationId xmlns:a16="http://schemas.microsoft.com/office/drawing/2014/main" id="{13161B9B-C6D2-4721-FFB3-EE33E924D3C3}"/>
              </a:ext>
            </a:extLst>
          </p:cNvPr>
          <p:cNvSpPr/>
          <p:nvPr/>
        </p:nvSpPr>
        <p:spPr>
          <a:xfrm rot="16200000">
            <a:off x="7406596" y="1282009"/>
            <a:ext cx="369332" cy="4053750"/>
          </a:xfrm>
          <a:prstGeom prst="leftBrace">
            <a:avLst/>
          </a:prstGeom>
          <a:ln w="635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4E329644-0E81-FEB5-5563-E3AC7811FF55}"/>
              </a:ext>
            </a:extLst>
          </p:cNvPr>
          <p:cNvSpPr txBox="1"/>
          <p:nvPr/>
        </p:nvSpPr>
        <p:spPr>
          <a:xfrm>
            <a:off x="5249333" y="3508644"/>
            <a:ext cx="5401733" cy="369332"/>
          </a:xfrm>
          <a:prstGeom prst="rect">
            <a:avLst/>
          </a:prstGeom>
          <a:noFill/>
        </p:spPr>
        <p:txBody>
          <a:bodyPr wrap="square" rtlCol="0">
            <a:spAutoFit/>
          </a:bodyPr>
          <a:lstStyle/>
          <a:p>
            <a:r>
              <a:rPr lang="en-US" dirty="0"/>
              <a:t>Missing data here is part of what we want to study</a:t>
            </a:r>
          </a:p>
        </p:txBody>
      </p:sp>
    </p:spTree>
    <p:extLst>
      <p:ext uri="{BB962C8B-B14F-4D97-AF65-F5344CB8AC3E}">
        <p14:creationId xmlns:p14="http://schemas.microsoft.com/office/powerpoint/2010/main" val="331360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3E0D-61B4-B949-6CCA-83B214281A10}"/>
              </a:ext>
            </a:extLst>
          </p:cNvPr>
          <p:cNvSpPr>
            <a:spLocks noGrp="1"/>
          </p:cNvSpPr>
          <p:nvPr>
            <p:ph type="title"/>
          </p:nvPr>
        </p:nvSpPr>
        <p:spPr/>
        <p:txBody>
          <a:bodyPr/>
          <a:lstStyle/>
          <a:p>
            <a:r>
              <a:rPr lang="en-US" dirty="0"/>
              <a:t>Hypercapnic Respiratory Failure: ’Syndrome’</a:t>
            </a:r>
          </a:p>
        </p:txBody>
      </p:sp>
      <p:sp>
        <p:nvSpPr>
          <p:cNvPr id="3" name="Content Placeholder 2">
            <a:extLst>
              <a:ext uri="{FF2B5EF4-FFF2-40B4-BE49-F238E27FC236}">
                <a16:creationId xmlns:a16="http://schemas.microsoft.com/office/drawing/2014/main" id="{E09D9E90-D316-52D5-8918-0BAC0657EEB6}"/>
              </a:ext>
            </a:extLst>
          </p:cNvPr>
          <p:cNvSpPr>
            <a:spLocks noGrp="1"/>
          </p:cNvSpPr>
          <p:nvPr>
            <p:ph idx="1"/>
          </p:nvPr>
        </p:nvSpPr>
        <p:spPr>
          <a:xfrm>
            <a:off x="478946" y="2074887"/>
            <a:ext cx="6889955" cy="4351338"/>
          </a:xfrm>
        </p:spPr>
        <p:txBody>
          <a:bodyPr>
            <a:normAutofit fontScale="92500" lnSpcReduction="10000"/>
          </a:bodyPr>
          <a:lstStyle/>
          <a:p>
            <a:r>
              <a:rPr lang="en-US" dirty="0"/>
              <a:t>Definition: PaCO2 too high (&gt; 45 mmHg)*</a:t>
            </a:r>
          </a:p>
          <a:p>
            <a:r>
              <a:rPr lang="en-US" dirty="0"/>
              <a:t>Key physiologic principles: </a:t>
            </a:r>
          </a:p>
          <a:p>
            <a:pPr lvl="1"/>
            <a:r>
              <a:rPr lang="en-US" dirty="0"/>
              <a:t>Occurrence of CO2↑ : Ventilatory Control or Actuator  Frailty?</a:t>
            </a:r>
          </a:p>
          <a:p>
            <a:pPr lvl="1"/>
            <a:r>
              <a:rPr lang="en-US" dirty="0"/>
              <a:t>Metabolic parabola means those with hypercapnia are more prone to decompensation</a:t>
            </a:r>
          </a:p>
          <a:p>
            <a:r>
              <a:rPr lang="en-US" dirty="0"/>
              <a:t>Many patients are first identified during decompensation: </a:t>
            </a:r>
          </a:p>
          <a:p>
            <a:pPr lvl="1"/>
            <a:r>
              <a:rPr lang="en-US" dirty="0"/>
              <a:t>higher risk for morbidity</a:t>
            </a:r>
          </a:p>
          <a:p>
            <a:pPr lvl="1"/>
            <a:r>
              <a:rPr lang="en-US" dirty="0"/>
              <a:t>also, more available data</a:t>
            </a:r>
          </a:p>
          <a:p>
            <a:r>
              <a:rPr lang="en-US" dirty="0"/>
              <a:t>Acute management effective, but </a:t>
            </a:r>
            <a:r>
              <a:rPr lang="en-US" b="1" dirty="0"/>
              <a:t>what should happen after the admission</a:t>
            </a:r>
            <a:r>
              <a:rPr lang="en-US" dirty="0"/>
              <a:t>?</a:t>
            </a:r>
          </a:p>
        </p:txBody>
      </p:sp>
      <p:grpSp>
        <p:nvGrpSpPr>
          <p:cNvPr id="7" name="Group 6">
            <a:extLst>
              <a:ext uri="{FF2B5EF4-FFF2-40B4-BE49-F238E27FC236}">
                <a16:creationId xmlns:a16="http://schemas.microsoft.com/office/drawing/2014/main" id="{0B875CF1-1A6B-092F-B875-64A26D0183AA}"/>
              </a:ext>
            </a:extLst>
          </p:cNvPr>
          <p:cNvGrpSpPr/>
          <p:nvPr/>
        </p:nvGrpSpPr>
        <p:grpSpPr>
          <a:xfrm>
            <a:off x="7728138" y="1453622"/>
            <a:ext cx="3447008" cy="2343995"/>
            <a:chOff x="501787" y="2091279"/>
            <a:chExt cx="7061235" cy="4801701"/>
          </a:xfrm>
        </p:grpSpPr>
        <p:pic>
          <p:nvPicPr>
            <p:cNvPr id="4" name="Picture 2" descr="PDF] Diagnosing cardiovascular and lung pathophysiology from exercise gas  exchange. | Semantic Scholar">
              <a:extLst>
                <a:ext uri="{FF2B5EF4-FFF2-40B4-BE49-F238E27FC236}">
                  <a16:creationId xmlns:a16="http://schemas.microsoft.com/office/drawing/2014/main" id="{DA3B687D-BB11-90E0-D156-4CD1056CD2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822" y="2091279"/>
              <a:ext cx="7061200" cy="35728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FE2842-CEB9-E1BB-AFB5-1825EA53F403}"/>
                </a:ext>
              </a:extLst>
            </p:cNvPr>
            <p:cNvSpPr txBox="1"/>
            <p:nvPr/>
          </p:nvSpPr>
          <p:spPr>
            <a:xfrm>
              <a:off x="501787" y="6136399"/>
              <a:ext cx="7061198" cy="756581"/>
            </a:xfrm>
            <a:prstGeom prst="rect">
              <a:avLst/>
            </a:prstGeom>
            <a:noFill/>
          </p:spPr>
          <p:txBody>
            <a:bodyPr wrap="square" rtlCol="0">
              <a:spAutoFit/>
            </a:bodyPr>
            <a:lstStyle/>
            <a:p>
              <a:r>
                <a:rPr lang="en-US" dirty="0"/>
                <a:t>Build up here = CO2 in blood rises</a:t>
              </a:r>
            </a:p>
          </p:txBody>
        </p:sp>
        <p:cxnSp>
          <p:nvCxnSpPr>
            <p:cNvPr id="6" name="Straight Arrow Connector 5">
              <a:extLst>
                <a:ext uri="{FF2B5EF4-FFF2-40B4-BE49-F238E27FC236}">
                  <a16:creationId xmlns:a16="http://schemas.microsoft.com/office/drawing/2014/main" id="{8A09CAFC-57BC-C331-8A16-FE60B394D8D8}"/>
                </a:ext>
              </a:extLst>
            </p:cNvPr>
            <p:cNvCxnSpPr>
              <a:cxnSpLocks/>
            </p:cNvCxnSpPr>
            <p:nvPr/>
          </p:nvCxnSpPr>
          <p:spPr>
            <a:xfrm flipV="1">
              <a:off x="4004714" y="5736459"/>
              <a:ext cx="0" cy="308555"/>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9A97523E-B6CA-1CF5-A415-C59A058FEBF5}"/>
              </a:ext>
            </a:extLst>
          </p:cNvPr>
          <p:cNvGrpSpPr/>
          <p:nvPr/>
        </p:nvGrpSpPr>
        <p:grpSpPr>
          <a:xfrm>
            <a:off x="7728137" y="4062820"/>
            <a:ext cx="3446989" cy="2363405"/>
            <a:chOff x="6223000" y="2242344"/>
            <a:chExt cx="5130800" cy="3517900"/>
          </a:xfrm>
        </p:grpSpPr>
        <p:pic>
          <p:nvPicPr>
            <p:cNvPr id="9" name="Picture 8" descr="A picture containing chart&#10;&#10;Description automatically generated">
              <a:extLst>
                <a:ext uri="{FF2B5EF4-FFF2-40B4-BE49-F238E27FC236}">
                  <a16:creationId xmlns:a16="http://schemas.microsoft.com/office/drawing/2014/main" id="{741B8674-C170-1450-B38A-C529FE427F52}"/>
                </a:ext>
              </a:extLst>
            </p:cNvPr>
            <p:cNvPicPr>
              <a:picLocks noChangeAspect="1"/>
            </p:cNvPicPr>
            <p:nvPr/>
          </p:nvPicPr>
          <p:blipFill>
            <a:blip r:embed="rId4"/>
            <a:stretch>
              <a:fillRect/>
            </a:stretch>
          </p:blipFill>
          <p:spPr>
            <a:xfrm>
              <a:off x="6223000" y="2242344"/>
              <a:ext cx="5130800" cy="3517900"/>
            </a:xfrm>
            <a:prstGeom prst="rect">
              <a:avLst/>
            </a:prstGeom>
          </p:spPr>
        </p:pic>
        <p:cxnSp>
          <p:nvCxnSpPr>
            <p:cNvPr id="10" name="Straight Connector 9">
              <a:extLst>
                <a:ext uri="{FF2B5EF4-FFF2-40B4-BE49-F238E27FC236}">
                  <a16:creationId xmlns:a16="http://schemas.microsoft.com/office/drawing/2014/main" id="{C3A13360-233A-BB1D-95A9-ECC604059212}"/>
                </a:ext>
              </a:extLst>
            </p:cNvPr>
            <p:cNvCxnSpPr>
              <a:cxnSpLocks/>
            </p:cNvCxnSpPr>
            <p:nvPr/>
          </p:nvCxnSpPr>
          <p:spPr>
            <a:xfrm flipH="1">
              <a:off x="7018867" y="4800599"/>
              <a:ext cx="395393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988D3A-1793-7FDD-0C29-679CB2489EAD}"/>
                </a:ext>
              </a:extLst>
            </p:cNvPr>
            <p:cNvCxnSpPr>
              <a:cxnSpLocks/>
            </p:cNvCxnSpPr>
            <p:nvPr/>
          </p:nvCxnSpPr>
          <p:spPr>
            <a:xfrm flipH="1">
              <a:off x="7018863" y="4715931"/>
              <a:ext cx="33020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B56133-4F36-8EDD-FE70-0DB04F56E13D}"/>
                </a:ext>
              </a:extLst>
            </p:cNvPr>
            <p:cNvCxnSpPr>
              <a:cxnSpLocks/>
            </p:cNvCxnSpPr>
            <p:nvPr/>
          </p:nvCxnSpPr>
          <p:spPr>
            <a:xfrm flipH="1">
              <a:off x="7018863" y="4546591"/>
              <a:ext cx="23368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5910B8-270D-BF9B-13F7-A60F9D76C81A}"/>
                </a:ext>
              </a:extLst>
            </p:cNvPr>
            <p:cNvCxnSpPr>
              <a:cxnSpLocks/>
            </p:cNvCxnSpPr>
            <p:nvPr/>
          </p:nvCxnSpPr>
          <p:spPr>
            <a:xfrm flipH="1">
              <a:off x="7027327" y="4309518"/>
              <a:ext cx="16425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Left Brace 13">
              <a:extLst>
                <a:ext uri="{FF2B5EF4-FFF2-40B4-BE49-F238E27FC236}">
                  <a16:creationId xmlns:a16="http://schemas.microsoft.com/office/drawing/2014/main" id="{01219D85-6F80-801D-29E5-F691129F2A89}"/>
                </a:ext>
              </a:extLst>
            </p:cNvPr>
            <p:cNvSpPr/>
            <p:nvPr/>
          </p:nvSpPr>
          <p:spPr>
            <a:xfrm rot="10800000">
              <a:off x="10941516" y="4724398"/>
              <a:ext cx="84664" cy="7619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A1737447-FE39-1B46-C3B4-F84A8AB7DCD5}"/>
                </a:ext>
              </a:extLst>
            </p:cNvPr>
            <p:cNvSpPr/>
            <p:nvPr/>
          </p:nvSpPr>
          <p:spPr>
            <a:xfrm rot="10800000">
              <a:off x="9204583" y="4288068"/>
              <a:ext cx="126999" cy="24555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669434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880DD0-E42C-B8A4-BA65-B9F19729DD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8655"/>
          <a:stretch/>
        </p:blipFill>
        <p:spPr>
          <a:xfrm>
            <a:off x="7439527" y="178859"/>
            <a:ext cx="4752473" cy="4440836"/>
          </a:xfrm>
          <a:prstGeom prst="rect">
            <a:avLst/>
          </a:prstGeom>
        </p:spPr>
      </p:pic>
      <p:sp>
        <p:nvSpPr>
          <p:cNvPr id="2" name="Title 1">
            <a:extLst>
              <a:ext uri="{FF2B5EF4-FFF2-40B4-BE49-F238E27FC236}">
                <a16:creationId xmlns:a16="http://schemas.microsoft.com/office/drawing/2014/main" id="{2D69A555-9EF7-597B-F629-4C1F7B6C6D3E}"/>
              </a:ext>
            </a:extLst>
          </p:cNvPr>
          <p:cNvSpPr>
            <a:spLocks noGrp="1"/>
          </p:cNvSpPr>
          <p:nvPr>
            <p:ph type="title"/>
          </p:nvPr>
        </p:nvSpPr>
        <p:spPr/>
        <p:txBody>
          <a:bodyPr/>
          <a:lstStyle/>
          <a:p>
            <a:r>
              <a:rPr lang="en-US" dirty="0"/>
              <a:t>Results: Cohort Description</a:t>
            </a:r>
          </a:p>
        </p:txBody>
      </p:sp>
      <p:sp>
        <p:nvSpPr>
          <p:cNvPr id="3" name="Content Placeholder 2">
            <a:extLst>
              <a:ext uri="{FF2B5EF4-FFF2-40B4-BE49-F238E27FC236}">
                <a16:creationId xmlns:a16="http://schemas.microsoft.com/office/drawing/2014/main" id="{CF052B59-AF5B-346B-C4C2-BD151A5B90E8}"/>
              </a:ext>
            </a:extLst>
          </p:cNvPr>
          <p:cNvSpPr>
            <a:spLocks noGrp="1"/>
          </p:cNvSpPr>
          <p:nvPr>
            <p:ph idx="1"/>
          </p:nvPr>
        </p:nvSpPr>
        <p:spPr>
          <a:xfrm>
            <a:off x="838200" y="1825624"/>
            <a:ext cx="7340600" cy="4996657"/>
          </a:xfrm>
        </p:spPr>
        <p:txBody>
          <a:bodyPr>
            <a:normAutofit fontScale="77500" lnSpcReduction="20000"/>
          </a:bodyPr>
          <a:lstStyle/>
          <a:p>
            <a:pPr marL="0" indent="0">
              <a:buNone/>
            </a:pPr>
            <a:r>
              <a:rPr lang="en-US" dirty="0"/>
              <a:t>Final cohort: 119,816</a:t>
            </a:r>
          </a:p>
          <a:p>
            <a:pPr marL="0" indent="0">
              <a:buNone/>
            </a:pPr>
            <a:r>
              <a:rPr lang="en-US" dirty="0"/>
              <a:t>‘Missing’ Data Rates: </a:t>
            </a:r>
          </a:p>
          <a:p>
            <a:pPr lvl="1"/>
            <a:r>
              <a:rPr lang="en-US" dirty="0"/>
              <a:t>ABG: 30%; VBG 70%</a:t>
            </a:r>
          </a:p>
          <a:p>
            <a:pPr lvl="1"/>
            <a:r>
              <a:rPr lang="en-US" dirty="0"/>
              <a:t>BMP, CBC elements 3%</a:t>
            </a:r>
          </a:p>
          <a:p>
            <a:pPr lvl="1"/>
            <a:r>
              <a:rPr lang="en-US" dirty="0"/>
              <a:t>Triage VS: 30% (BP) -70% (SpO2)</a:t>
            </a:r>
          </a:p>
          <a:p>
            <a:pPr marL="0" indent="0">
              <a:buNone/>
            </a:pPr>
            <a:r>
              <a:rPr lang="en-US" dirty="0"/>
              <a:t>Control outcomes: </a:t>
            </a:r>
          </a:p>
          <a:p>
            <a:r>
              <a:rPr lang="en-US" dirty="0"/>
              <a:t>Receive paralytic → IMV code? 80% (OR?) </a:t>
            </a:r>
          </a:p>
          <a:p>
            <a:r>
              <a:rPr lang="en-US" dirty="0"/>
              <a:t>AECOPD/Asthma → Systemic Steroid? 88%</a:t>
            </a:r>
          </a:p>
          <a:p>
            <a:r>
              <a:rPr lang="en-US" dirty="0"/>
              <a:t>Pneumonia dx code → CAP Antibiotic? 81% </a:t>
            </a:r>
          </a:p>
          <a:p>
            <a:pPr marL="0" indent="0">
              <a:buNone/>
            </a:pPr>
            <a:endParaRPr lang="en-US" dirty="0"/>
          </a:p>
          <a:p>
            <a:r>
              <a:rPr lang="en-US" dirty="0"/>
              <a:t>56% have critical care services billed</a:t>
            </a:r>
          </a:p>
          <a:p>
            <a:r>
              <a:rPr lang="en-US" dirty="0"/>
              <a:t>52% with acidemia (&lt;7.35 pH); higher likelihood of critical care (OR 1.77)</a:t>
            </a:r>
          </a:p>
          <a:p>
            <a:pPr lvl="1"/>
            <a:r>
              <a:rPr lang="en-US" dirty="0"/>
              <a:t>CHF (OR 0.82) and OSA (OR 0.93) less likely </a:t>
            </a:r>
            <a:r>
              <a:rPr lang="en-US" dirty="0" err="1"/>
              <a:t>acidemic</a:t>
            </a:r>
            <a:endParaRPr lang="en-US" dirty="0"/>
          </a:p>
          <a:p>
            <a:pPr lvl="1"/>
            <a:r>
              <a:rPr lang="en-US" dirty="0"/>
              <a:t>COPD (OR 1.16), CKD (1.21), and OUD (1.10) more likely</a:t>
            </a:r>
          </a:p>
        </p:txBody>
      </p:sp>
      <p:pic>
        <p:nvPicPr>
          <p:cNvPr id="4" name="Picture 3">
            <a:extLst>
              <a:ext uri="{FF2B5EF4-FFF2-40B4-BE49-F238E27FC236}">
                <a16:creationId xmlns:a16="http://schemas.microsoft.com/office/drawing/2014/main" id="{706B1E2A-5682-A4D5-2E58-B7CF0FCD85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6447" t="27229" r="-292" b="27197"/>
          <a:stretch/>
        </p:blipFill>
        <p:spPr>
          <a:xfrm>
            <a:off x="9541934" y="4323952"/>
            <a:ext cx="2650066" cy="2378923"/>
          </a:xfrm>
          <a:prstGeom prst="rect">
            <a:avLst/>
          </a:prstGeom>
        </p:spPr>
      </p:pic>
    </p:spTree>
    <p:extLst>
      <p:ext uri="{BB962C8B-B14F-4D97-AF65-F5344CB8AC3E}">
        <p14:creationId xmlns:p14="http://schemas.microsoft.com/office/powerpoint/2010/main" val="121271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89D5-20DE-2F6B-C54E-B7780B8945B4}"/>
              </a:ext>
            </a:extLst>
          </p:cNvPr>
          <p:cNvSpPr>
            <a:spLocks noGrp="1"/>
          </p:cNvSpPr>
          <p:nvPr>
            <p:ph type="title"/>
          </p:nvPr>
        </p:nvSpPr>
        <p:spPr/>
        <p:txBody>
          <a:bodyPr/>
          <a:lstStyle/>
          <a:p>
            <a:r>
              <a:rPr lang="en-US" dirty="0"/>
              <a:t>Overlap between definitions</a:t>
            </a:r>
          </a:p>
        </p:txBody>
      </p:sp>
      <p:pic>
        <p:nvPicPr>
          <p:cNvPr id="4" name="Picture 3">
            <a:extLst>
              <a:ext uri="{FF2B5EF4-FFF2-40B4-BE49-F238E27FC236}">
                <a16:creationId xmlns:a16="http://schemas.microsoft.com/office/drawing/2014/main" id="{55340EF7-CFDB-EB6E-8369-C67D6E7BEA8B}"/>
              </a:ext>
            </a:extLst>
          </p:cNvPr>
          <p:cNvPicPr>
            <a:picLocks noChangeAspect="1"/>
          </p:cNvPicPr>
          <p:nvPr/>
        </p:nvPicPr>
        <p:blipFill>
          <a:blip r:embed="rId2"/>
          <a:stretch>
            <a:fillRect/>
          </a:stretch>
        </p:blipFill>
        <p:spPr>
          <a:xfrm>
            <a:off x="6476997" y="2259552"/>
            <a:ext cx="5029200" cy="3657600"/>
          </a:xfrm>
          <a:prstGeom prst="rect">
            <a:avLst/>
          </a:prstGeom>
        </p:spPr>
      </p:pic>
      <p:pic>
        <p:nvPicPr>
          <p:cNvPr id="9" name="Picture 8">
            <a:extLst>
              <a:ext uri="{FF2B5EF4-FFF2-40B4-BE49-F238E27FC236}">
                <a16:creationId xmlns:a16="http://schemas.microsoft.com/office/drawing/2014/main" id="{2A3B516F-DB7D-8746-F699-C59FAF1ABA94}"/>
              </a:ext>
            </a:extLst>
          </p:cNvPr>
          <p:cNvPicPr>
            <a:picLocks noChangeAspect="1"/>
          </p:cNvPicPr>
          <p:nvPr/>
        </p:nvPicPr>
        <p:blipFill>
          <a:blip r:embed="rId3"/>
          <a:stretch>
            <a:fillRect/>
          </a:stretch>
        </p:blipFill>
        <p:spPr>
          <a:xfrm>
            <a:off x="575737" y="1985542"/>
            <a:ext cx="5782729" cy="4205621"/>
          </a:xfrm>
          <a:prstGeom prst="rect">
            <a:avLst/>
          </a:prstGeom>
        </p:spPr>
      </p:pic>
    </p:spTree>
    <p:extLst>
      <p:ext uri="{BB962C8B-B14F-4D97-AF65-F5344CB8AC3E}">
        <p14:creationId xmlns:p14="http://schemas.microsoft.com/office/powerpoint/2010/main" val="2154788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8F88-C7AF-6E7A-23DF-F5C138B16CFA}"/>
              </a:ext>
            </a:extLst>
          </p:cNvPr>
          <p:cNvSpPr>
            <a:spLocks noGrp="1"/>
          </p:cNvSpPr>
          <p:nvPr>
            <p:ph type="title"/>
          </p:nvPr>
        </p:nvSpPr>
        <p:spPr/>
        <p:txBody>
          <a:bodyPr/>
          <a:lstStyle/>
          <a:p>
            <a:r>
              <a:rPr lang="en-US" dirty="0"/>
              <a:t>How do the patients differ?</a:t>
            </a:r>
          </a:p>
        </p:txBody>
      </p:sp>
      <p:graphicFrame>
        <p:nvGraphicFramePr>
          <p:cNvPr id="4" name="Table 3">
            <a:extLst>
              <a:ext uri="{FF2B5EF4-FFF2-40B4-BE49-F238E27FC236}">
                <a16:creationId xmlns:a16="http://schemas.microsoft.com/office/drawing/2014/main" id="{9C37FCDB-676B-3A1B-B9B7-F88FB455EA15}"/>
              </a:ext>
            </a:extLst>
          </p:cNvPr>
          <p:cNvGraphicFramePr>
            <a:graphicFrameLocks noGrp="1"/>
          </p:cNvGraphicFramePr>
          <p:nvPr>
            <p:extLst>
              <p:ext uri="{D42A27DB-BD31-4B8C-83A1-F6EECF244321}">
                <p14:modId xmlns:p14="http://schemas.microsoft.com/office/powerpoint/2010/main" val="2632423722"/>
              </p:ext>
            </p:extLst>
          </p:nvPr>
        </p:nvGraphicFramePr>
        <p:xfrm>
          <a:off x="487837" y="1690688"/>
          <a:ext cx="11216325" cy="4579865"/>
        </p:xfrm>
        <a:graphic>
          <a:graphicData uri="http://schemas.openxmlformats.org/drawingml/2006/table">
            <a:tbl>
              <a:tblPr>
                <a:tableStyleId>{5C22544A-7EE6-4342-B048-85BDC9FD1C3A}</a:tableStyleId>
              </a:tblPr>
              <a:tblGrid>
                <a:gridCol w="2243265">
                  <a:extLst>
                    <a:ext uri="{9D8B030D-6E8A-4147-A177-3AD203B41FA5}">
                      <a16:colId xmlns:a16="http://schemas.microsoft.com/office/drawing/2014/main" val="3566605672"/>
                    </a:ext>
                  </a:extLst>
                </a:gridCol>
                <a:gridCol w="2243265">
                  <a:extLst>
                    <a:ext uri="{9D8B030D-6E8A-4147-A177-3AD203B41FA5}">
                      <a16:colId xmlns:a16="http://schemas.microsoft.com/office/drawing/2014/main" val="3456356268"/>
                    </a:ext>
                  </a:extLst>
                </a:gridCol>
                <a:gridCol w="2243265">
                  <a:extLst>
                    <a:ext uri="{9D8B030D-6E8A-4147-A177-3AD203B41FA5}">
                      <a16:colId xmlns:a16="http://schemas.microsoft.com/office/drawing/2014/main" val="1230881895"/>
                    </a:ext>
                  </a:extLst>
                </a:gridCol>
                <a:gridCol w="2243265">
                  <a:extLst>
                    <a:ext uri="{9D8B030D-6E8A-4147-A177-3AD203B41FA5}">
                      <a16:colId xmlns:a16="http://schemas.microsoft.com/office/drawing/2014/main" val="3633948849"/>
                    </a:ext>
                  </a:extLst>
                </a:gridCol>
                <a:gridCol w="2243265">
                  <a:extLst>
                    <a:ext uri="{9D8B030D-6E8A-4147-A177-3AD203B41FA5}">
                      <a16:colId xmlns:a16="http://schemas.microsoft.com/office/drawing/2014/main" val="2439104363"/>
                    </a:ext>
                  </a:extLst>
                </a:gridCol>
              </a:tblGrid>
              <a:tr h="313783">
                <a:tc>
                  <a:txBody>
                    <a:bodyPr/>
                    <a:lstStyle/>
                    <a:p>
                      <a:pPr algn="l" fontAlgn="b"/>
                      <a:r>
                        <a:rPr lang="en-US" sz="2000" u="none" strike="noStrike" dirty="0">
                          <a:effectLst/>
                          <a:latin typeface="+mn-lt"/>
                        </a:rPr>
                        <a:t> </a:t>
                      </a:r>
                      <a:endParaRPr lang="en-US" sz="2000" b="0" i="0" u="none" strike="noStrike" dirty="0">
                        <a:effectLst/>
                        <a:latin typeface="+mn-lt"/>
                      </a:endParaRPr>
                    </a:p>
                  </a:txBody>
                  <a:tcPr marL="11166" marR="11166" marT="11166" marB="0" anchor="b"/>
                </a:tc>
                <a:tc>
                  <a:txBody>
                    <a:bodyPr/>
                    <a:lstStyle/>
                    <a:p>
                      <a:pPr algn="l" fontAlgn="b"/>
                      <a:r>
                        <a:rPr lang="en-US" sz="2000" u="none" strike="noStrike">
                          <a:effectLst/>
                          <a:latin typeface="+mn-lt"/>
                        </a:rPr>
                        <a:t>Total</a:t>
                      </a:r>
                      <a:endParaRPr lang="en-US" sz="2000" b="0" i="0" u="none" strike="noStrike">
                        <a:effectLst/>
                        <a:latin typeface="+mn-lt"/>
                      </a:endParaRPr>
                    </a:p>
                  </a:txBody>
                  <a:tcPr marL="11166" marR="11166" marT="11166" marB="0" anchor="b"/>
                </a:tc>
                <a:tc>
                  <a:txBody>
                    <a:bodyPr/>
                    <a:lstStyle/>
                    <a:p>
                      <a:pPr algn="l" fontAlgn="b"/>
                      <a:r>
                        <a:rPr lang="en-US" sz="2000" u="none" strike="noStrike" dirty="0">
                          <a:effectLst/>
                          <a:latin typeface="+mn-lt"/>
                        </a:rPr>
                        <a:t>Chung 2021</a:t>
                      </a:r>
                      <a:endParaRPr lang="en-US" sz="2000" b="0" i="0" u="none" strike="noStrike" dirty="0">
                        <a:effectLst/>
                        <a:latin typeface="+mn-lt"/>
                      </a:endParaRPr>
                    </a:p>
                  </a:txBody>
                  <a:tcPr marL="11166" marR="11166" marT="11166" marB="0" anchor="b"/>
                </a:tc>
                <a:tc>
                  <a:txBody>
                    <a:bodyPr/>
                    <a:lstStyle/>
                    <a:p>
                      <a:pPr algn="l" fontAlgn="b"/>
                      <a:r>
                        <a:rPr lang="en-US" sz="2000" b="0" i="0" u="none" strike="noStrike" dirty="0" err="1">
                          <a:effectLst/>
                          <a:latin typeface="+mn-lt"/>
                        </a:rPr>
                        <a:t>Meservey</a:t>
                      </a:r>
                      <a:r>
                        <a:rPr lang="en-US" sz="2000" b="0" i="0" u="none" strike="noStrike" dirty="0">
                          <a:effectLst/>
                          <a:latin typeface="+mn-lt"/>
                        </a:rPr>
                        <a:t> 2020</a:t>
                      </a:r>
                    </a:p>
                  </a:txBody>
                  <a:tcPr marL="13981" marR="13981" marT="13981" marB="0" anchor="b"/>
                </a:tc>
                <a:tc>
                  <a:txBody>
                    <a:bodyPr/>
                    <a:lstStyle/>
                    <a:p>
                      <a:pPr algn="l" fontAlgn="b"/>
                      <a:r>
                        <a:rPr lang="en-US" sz="2000" b="0" i="0" u="none" strike="noStrike" dirty="0">
                          <a:effectLst/>
                          <a:latin typeface="+mn-lt"/>
                        </a:rPr>
                        <a:t>Adler 2016</a:t>
                      </a:r>
                    </a:p>
                  </a:txBody>
                  <a:tcPr marL="13981" marR="13981" marT="13981" marB="0" anchor="b"/>
                </a:tc>
                <a:extLst>
                  <a:ext uri="{0D108BD9-81ED-4DB2-BD59-A6C34878D82A}">
                    <a16:rowId xmlns:a16="http://schemas.microsoft.com/office/drawing/2014/main" val="3195756512"/>
                  </a:ext>
                </a:extLst>
              </a:tr>
              <a:tr h="313783">
                <a:tc>
                  <a:txBody>
                    <a:bodyPr/>
                    <a:lstStyle/>
                    <a:p>
                      <a:pPr algn="l" fontAlgn="b"/>
                      <a:endParaRPr lang="en-US" sz="2000" b="0" i="0" u="none" strike="noStrike" dirty="0">
                        <a:effectLst/>
                        <a:latin typeface="+mn-lt"/>
                      </a:endParaRPr>
                    </a:p>
                  </a:txBody>
                  <a:tcPr marL="11166" marR="11166" marT="11166" marB="0" anchor="b"/>
                </a:tc>
                <a:tc>
                  <a:txBody>
                    <a:bodyPr/>
                    <a:lstStyle/>
                    <a:p>
                      <a:pPr algn="l" fontAlgn="b"/>
                      <a:r>
                        <a:rPr lang="en-US" sz="2000" u="none" strike="noStrike">
                          <a:effectLst/>
                          <a:latin typeface="+mn-lt"/>
                        </a:rPr>
                        <a:t>N=119,816</a:t>
                      </a:r>
                      <a:endParaRPr lang="en-US" sz="2000" b="0" i="0" u="none" strike="noStrike">
                        <a:effectLst/>
                        <a:latin typeface="+mn-lt"/>
                      </a:endParaRPr>
                    </a:p>
                  </a:txBody>
                  <a:tcPr marL="11166" marR="11166" marT="11166" marB="0" anchor="b"/>
                </a:tc>
                <a:tc>
                  <a:txBody>
                    <a:bodyPr/>
                    <a:lstStyle/>
                    <a:p>
                      <a:pPr algn="l" fontAlgn="b"/>
                      <a:r>
                        <a:rPr lang="en-US" sz="2000" u="none" strike="noStrike" dirty="0">
                          <a:effectLst/>
                          <a:latin typeface="+mn-lt"/>
                        </a:rPr>
                        <a:t>N=104,253</a:t>
                      </a:r>
                      <a:endParaRPr lang="en-US" sz="2000" b="0" i="0" u="none" strike="noStrike" dirty="0">
                        <a:effectLst/>
                        <a:latin typeface="+mn-lt"/>
                      </a:endParaRPr>
                    </a:p>
                  </a:txBody>
                  <a:tcPr marL="11166" marR="11166" marT="11166" marB="0" anchor="b"/>
                </a:tc>
                <a:tc>
                  <a:txBody>
                    <a:bodyPr/>
                    <a:lstStyle/>
                    <a:p>
                      <a:pPr algn="l" fontAlgn="b"/>
                      <a:r>
                        <a:rPr lang="en-US" sz="2000" b="0" i="0" u="none" strike="noStrike" dirty="0">
                          <a:effectLst/>
                          <a:latin typeface="+mn-lt"/>
                        </a:rPr>
                        <a:t>N=30,414</a:t>
                      </a:r>
                    </a:p>
                  </a:txBody>
                  <a:tcPr marL="13981" marR="13981" marT="13981" marB="0" anchor="b"/>
                </a:tc>
                <a:tc>
                  <a:txBody>
                    <a:bodyPr/>
                    <a:lstStyle/>
                    <a:p>
                      <a:pPr algn="l" fontAlgn="b"/>
                      <a:r>
                        <a:rPr lang="en-US" sz="2000" b="0" i="0" u="none" strike="noStrike" dirty="0">
                          <a:effectLst/>
                          <a:latin typeface="+mn-lt"/>
                        </a:rPr>
                        <a:t>N=18,143</a:t>
                      </a:r>
                    </a:p>
                  </a:txBody>
                  <a:tcPr marL="13981" marR="13981" marT="13981" marB="0" anchor="b"/>
                </a:tc>
                <a:extLst>
                  <a:ext uri="{0D108BD9-81ED-4DB2-BD59-A6C34878D82A}">
                    <a16:rowId xmlns:a16="http://schemas.microsoft.com/office/drawing/2014/main" val="1143174340"/>
                  </a:ext>
                </a:extLst>
              </a:tr>
              <a:tr h="313783">
                <a:tc>
                  <a:txBody>
                    <a:bodyPr/>
                    <a:lstStyle/>
                    <a:p>
                      <a:pPr algn="l" fontAlgn="b"/>
                      <a:r>
                        <a:rPr lang="en-US" sz="2000" u="none" strike="noStrike" dirty="0">
                          <a:effectLst/>
                          <a:latin typeface="+mn-lt"/>
                        </a:rPr>
                        <a:t>Age</a:t>
                      </a:r>
                      <a:endParaRPr lang="en-US" sz="2000" b="0" i="0" u="none" strike="noStrike" dirty="0">
                        <a:effectLst/>
                        <a:latin typeface="+mn-lt"/>
                      </a:endParaRPr>
                    </a:p>
                  </a:txBody>
                  <a:tcPr marL="11166" marR="11166" marT="11166" marB="0" anchor="b"/>
                </a:tc>
                <a:tc>
                  <a:txBody>
                    <a:bodyPr/>
                    <a:lstStyle/>
                    <a:p>
                      <a:pPr algn="l" fontAlgn="b"/>
                      <a:r>
                        <a:rPr lang="en-US" sz="2000" u="none" strike="noStrike">
                          <a:effectLst/>
                          <a:latin typeface="+mn-lt"/>
                        </a:rPr>
                        <a:t>61 (±16)</a:t>
                      </a:r>
                      <a:endParaRPr lang="en-US" sz="2000" b="0" i="0" u="none" strike="noStrike">
                        <a:effectLst/>
                        <a:latin typeface="+mn-lt"/>
                      </a:endParaRPr>
                    </a:p>
                  </a:txBody>
                  <a:tcPr marL="11166" marR="11166" marT="11166" marB="0" anchor="b"/>
                </a:tc>
                <a:tc>
                  <a:txBody>
                    <a:bodyPr/>
                    <a:lstStyle/>
                    <a:p>
                      <a:pPr algn="l" fontAlgn="b"/>
                      <a:r>
                        <a:rPr lang="en-US" sz="2000" u="none" strike="noStrike" dirty="0">
                          <a:effectLst/>
                          <a:latin typeface="+mn-lt"/>
                        </a:rPr>
                        <a:t>61 (±16)</a:t>
                      </a:r>
                      <a:endParaRPr lang="en-US" sz="2000" b="0" i="0" u="none" strike="noStrike" dirty="0">
                        <a:effectLst/>
                        <a:latin typeface="+mn-lt"/>
                      </a:endParaRPr>
                    </a:p>
                  </a:txBody>
                  <a:tcPr marL="11166" marR="11166" marT="11166" marB="0" anchor="b"/>
                </a:tc>
                <a:tc>
                  <a:txBody>
                    <a:bodyPr/>
                    <a:lstStyle/>
                    <a:p>
                      <a:pPr algn="l" fontAlgn="b"/>
                      <a:r>
                        <a:rPr lang="en-US" sz="2000" b="0" i="0" u="none" strike="noStrike" dirty="0">
                          <a:effectLst/>
                          <a:latin typeface="+mn-lt"/>
                        </a:rPr>
                        <a:t>62 (±15)</a:t>
                      </a:r>
                    </a:p>
                  </a:txBody>
                  <a:tcPr marL="13981" marR="13981" marT="13981" marB="0" anchor="b"/>
                </a:tc>
                <a:tc>
                  <a:txBody>
                    <a:bodyPr/>
                    <a:lstStyle/>
                    <a:p>
                      <a:pPr algn="l" fontAlgn="b"/>
                      <a:r>
                        <a:rPr lang="en-US" sz="2000" b="0" i="0" u="none" strike="noStrike" dirty="0">
                          <a:effectLst/>
                          <a:latin typeface="+mn-lt"/>
                        </a:rPr>
                        <a:t>60 (±16)</a:t>
                      </a:r>
                    </a:p>
                  </a:txBody>
                  <a:tcPr marL="13981" marR="13981" marT="13981" marB="0" anchor="b"/>
                </a:tc>
                <a:extLst>
                  <a:ext uri="{0D108BD9-81ED-4DB2-BD59-A6C34878D82A}">
                    <a16:rowId xmlns:a16="http://schemas.microsoft.com/office/drawing/2014/main" val="1218051371"/>
                  </a:ext>
                </a:extLst>
              </a:tr>
              <a:tr h="394199">
                <a:tc>
                  <a:txBody>
                    <a:bodyPr/>
                    <a:lstStyle/>
                    <a:p>
                      <a:pPr algn="l" fontAlgn="b"/>
                      <a:r>
                        <a:rPr lang="en-US" sz="2000" u="none" strike="noStrike" dirty="0">
                          <a:effectLst/>
                          <a:latin typeface="+mn-lt"/>
                        </a:rPr>
                        <a:t>Female?</a:t>
                      </a:r>
                      <a:endParaRPr lang="en-US" sz="2000" b="0" i="0" u="none" strike="noStrike" dirty="0">
                        <a:effectLst/>
                        <a:latin typeface="+mn-lt"/>
                      </a:endParaRPr>
                    </a:p>
                  </a:txBody>
                  <a:tcPr marL="11166" marR="11166" marT="11166" marB="0" anchor="b"/>
                </a:tc>
                <a:tc>
                  <a:txBody>
                    <a:bodyPr/>
                    <a:lstStyle/>
                    <a:p>
                      <a:pPr algn="l" fontAlgn="b"/>
                      <a:r>
                        <a:rPr lang="en-US" sz="2000" b="1" u="none" strike="noStrike" dirty="0">
                          <a:effectLst/>
                          <a:latin typeface="+mn-lt"/>
                        </a:rPr>
                        <a:t>43% (51,315)</a:t>
                      </a:r>
                      <a:endParaRPr lang="en-US" sz="2000" b="1" i="0" u="none" strike="noStrike" dirty="0">
                        <a:effectLst/>
                        <a:latin typeface="+mn-lt"/>
                      </a:endParaRPr>
                    </a:p>
                  </a:txBody>
                  <a:tcPr marL="11166" marR="11166" marT="11166" marB="0" anchor="b"/>
                </a:tc>
                <a:tc>
                  <a:txBody>
                    <a:bodyPr/>
                    <a:lstStyle/>
                    <a:p>
                      <a:pPr algn="l" fontAlgn="b"/>
                      <a:r>
                        <a:rPr lang="en-US" sz="2000" u="none" strike="noStrike" dirty="0">
                          <a:effectLst/>
                          <a:latin typeface="+mn-lt"/>
                        </a:rPr>
                        <a:t>42% (43,975)</a:t>
                      </a:r>
                      <a:endParaRPr lang="en-US" sz="2000" b="0" i="0" u="none" strike="noStrike" dirty="0">
                        <a:effectLst/>
                        <a:latin typeface="+mn-lt"/>
                      </a:endParaRPr>
                    </a:p>
                  </a:txBody>
                  <a:tcPr marL="11166" marR="11166" marT="11166" marB="0" anchor="b"/>
                </a:tc>
                <a:tc>
                  <a:txBody>
                    <a:bodyPr/>
                    <a:lstStyle/>
                    <a:p>
                      <a:pPr algn="l" fontAlgn="b"/>
                      <a:r>
                        <a:rPr lang="en-US" sz="2000" b="1" i="0" u="none" strike="noStrike" dirty="0">
                          <a:effectLst/>
                          <a:latin typeface="+mn-lt"/>
                        </a:rPr>
                        <a:t>48% (14,506)</a:t>
                      </a:r>
                    </a:p>
                  </a:txBody>
                  <a:tcPr marL="13981" marR="13981" marT="13981" marB="0" anchor="b"/>
                </a:tc>
                <a:tc>
                  <a:txBody>
                    <a:bodyPr/>
                    <a:lstStyle/>
                    <a:p>
                      <a:pPr algn="l" fontAlgn="b"/>
                      <a:r>
                        <a:rPr lang="en-US" sz="2000" b="0" i="0" u="none" strike="noStrike" dirty="0">
                          <a:effectLst/>
                          <a:latin typeface="+mn-lt"/>
                        </a:rPr>
                        <a:t>40% (7,192)</a:t>
                      </a:r>
                    </a:p>
                  </a:txBody>
                  <a:tcPr marL="13981" marR="13981" marT="13981" marB="0" anchor="b"/>
                </a:tc>
                <a:extLst>
                  <a:ext uri="{0D108BD9-81ED-4DB2-BD59-A6C34878D82A}">
                    <a16:rowId xmlns:a16="http://schemas.microsoft.com/office/drawing/2014/main" val="3284007842"/>
                  </a:ext>
                </a:extLst>
              </a:tr>
              <a:tr h="394199">
                <a:tc>
                  <a:txBody>
                    <a:bodyPr/>
                    <a:lstStyle/>
                    <a:p>
                      <a:pPr algn="l" fontAlgn="b"/>
                      <a:r>
                        <a:rPr lang="en-US" sz="2000" u="none" strike="noStrike" dirty="0">
                          <a:effectLst/>
                          <a:latin typeface="+mn-lt"/>
                        </a:rPr>
                        <a:t>Black</a:t>
                      </a:r>
                      <a:endParaRPr lang="en-US" sz="2000" b="0" i="0" u="none" strike="noStrike" dirty="0">
                        <a:effectLst/>
                        <a:latin typeface="+mn-lt"/>
                      </a:endParaRPr>
                    </a:p>
                  </a:txBody>
                  <a:tcPr marL="11166" marR="11166" marT="11166" marB="0" anchor="b"/>
                </a:tc>
                <a:tc>
                  <a:txBody>
                    <a:bodyPr/>
                    <a:lstStyle/>
                    <a:p>
                      <a:pPr algn="l" fontAlgn="b"/>
                      <a:r>
                        <a:rPr lang="en-US" sz="2000" u="none" strike="noStrike">
                          <a:effectLst/>
                          <a:latin typeface="+mn-lt"/>
                        </a:rPr>
                        <a:t>19% (22,824)</a:t>
                      </a:r>
                      <a:endParaRPr lang="en-US" sz="2000" b="0" i="0" u="none" strike="noStrike">
                        <a:effectLst/>
                        <a:latin typeface="+mn-lt"/>
                      </a:endParaRPr>
                    </a:p>
                  </a:txBody>
                  <a:tcPr marL="11166" marR="11166" marT="11166" marB="0" anchor="b"/>
                </a:tc>
                <a:tc>
                  <a:txBody>
                    <a:bodyPr/>
                    <a:lstStyle/>
                    <a:p>
                      <a:pPr algn="l" fontAlgn="b"/>
                      <a:r>
                        <a:rPr lang="en-US" sz="2000" u="none" strike="noStrike" dirty="0">
                          <a:effectLst/>
                          <a:latin typeface="+mn-lt"/>
                        </a:rPr>
                        <a:t>19% (20,041)</a:t>
                      </a:r>
                      <a:endParaRPr lang="en-US" sz="2000" b="0" i="0" u="none" strike="noStrike" dirty="0">
                        <a:effectLst/>
                        <a:latin typeface="+mn-lt"/>
                      </a:endParaRPr>
                    </a:p>
                  </a:txBody>
                  <a:tcPr marL="11166" marR="11166" marT="11166" marB="0" anchor="b"/>
                </a:tc>
                <a:tc>
                  <a:txBody>
                    <a:bodyPr/>
                    <a:lstStyle/>
                    <a:p>
                      <a:pPr algn="l" fontAlgn="b"/>
                      <a:r>
                        <a:rPr lang="en-US" sz="2000" b="0" i="0" u="none" strike="noStrike" dirty="0">
                          <a:effectLst/>
                          <a:latin typeface="+mn-lt"/>
                        </a:rPr>
                        <a:t>19% (5,917)</a:t>
                      </a:r>
                    </a:p>
                  </a:txBody>
                  <a:tcPr marL="13981" marR="13981" marT="13981" marB="0" anchor="b"/>
                </a:tc>
                <a:tc>
                  <a:txBody>
                    <a:bodyPr/>
                    <a:lstStyle/>
                    <a:p>
                      <a:pPr algn="l" fontAlgn="b"/>
                      <a:r>
                        <a:rPr lang="en-US" sz="2000" b="0" i="0" u="none" strike="noStrike">
                          <a:effectLst/>
                          <a:latin typeface="+mn-lt"/>
                        </a:rPr>
                        <a:t>19% (3,513)</a:t>
                      </a:r>
                    </a:p>
                  </a:txBody>
                  <a:tcPr marL="13981" marR="13981" marT="13981" marB="0" anchor="b"/>
                </a:tc>
                <a:extLst>
                  <a:ext uri="{0D108BD9-81ED-4DB2-BD59-A6C34878D82A}">
                    <a16:rowId xmlns:a16="http://schemas.microsoft.com/office/drawing/2014/main" val="1726680472"/>
                  </a:ext>
                </a:extLst>
              </a:tr>
              <a:tr h="313783">
                <a:tc>
                  <a:txBody>
                    <a:bodyPr/>
                    <a:lstStyle/>
                    <a:p>
                      <a:pPr algn="l" fontAlgn="b"/>
                      <a:r>
                        <a:rPr lang="en-US" sz="2000" u="none" strike="noStrike" dirty="0">
                          <a:effectLst/>
                          <a:latin typeface="+mn-lt"/>
                        </a:rPr>
                        <a:t>Latino</a:t>
                      </a:r>
                      <a:endParaRPr lang="en-US" sz="2000" b="0" i="0" u="none" strike="noStrike" dirty="0">
                        <a:effectLst/>
                        <a:latin typeface="+mn-lt"/>
                      </a:endParaRPr>
                    </a:p>
                  </a:txBody>
                  <a:tcPr marL="11166" marR="11166" marT="11166" marB="0" anchor="b"/>
                </a:tc>
                <a:tc>
                  <a:txBody>
                    <a:bodyPr/>
                    <a:lstStyle/>
                    <a:p>
                      <a:pPr algn="l" fontAlgn="b"/>
                      <a:r>
                        <a:rPr lang="en-US" sz="2000" u="none" strike="noStrike">
                          <a:effectLst/>
                          <a:latin typeface="+mn-lt"/>
                        </a:rPr>
                        <a:t> 7% (6,867)</a:t>
                      </a:r>
                      <a:endParaRPr lang="en-US" sz="2000" b="0" i="0" u="none" strike="noStrike">
                        <a:effectLst/>
                        <a:latin typeface="+mn-lt"/>
                      </a:endParaRPr>
                    </a:p>
                  </a:txBody>
                  <a:tcPr marL="11166" marR="11166" marT="11166" marB="0" anchor="b"/>
                </a:tc>
                <a:tc>
                  <a:txBody>
                    <a:bodyPr/>
                    <a:lstStyle/>
                    <a:p>
                      <a:pPr algn="l" fontAlgn="b"/>
                      <a:r>
                        <a:rPr lang="en-US" sz="2000" u="none" strike="noStrike" dirty="0">
                          <a:effectLst/>
                          <a:latin typeface="+mn-lt"/>
                        </a:rPr>
                        <a:t> 7% (6,027)</a:t>
                      </a:r>
                      <a:endParaRPr lang="en-US" sz="2000" b="0" i="0" u="none" strike="noStrike" dirty="0">
                        <a:effectLst/>
                        <a:latin typeface="+mn-lt"/>
                      </a:endParaRPr>
                    </a:p>
                  </a:txBody>
                  <a:tcPr marL="11166" marR="11166" marT="11166" marB="0" anchor="b"/>
                </a:tc>
                <a:tc>
                  <a:txBody>
                    <a:bodyPr/>
                    <a:lstStyle/>
                    <a:p>
                      <a:pPr algn="l" fontAlgn="b"/>
                      <a:r>
                        <a:rPr lang="en-US" sz="2000" b="0" i="0" u="none" strike="noStrike" dirty="0">
                          <a:effectLst/>
                          <a:latin typeface="+mn-lt"/>
                        </a:rPr>
                        <a:t> 6% (1,565)</a:t>
                      </a:r>
                    </a:p>
                  </a:txBody>
                  <a:tcPr marL="13981" marR="13981" marT="13981" marB="0" anchor="b"/>
                </a:tc>
                <a:tc>
                  <a:txBody>
                    <a:bodyPr/>
                    <a:lstStyle/>
                    <a:p>
                      <a:pPr algn="l" fontAlgn="b"/>
                      <a:r>
                        <a:rPr lang="en-US" sz="2000" b="0" i="0" u="none" strike="noStrike">
                          <a:effectLst/>
                          <a:latin typeface="+mn-lt"/>
                        </a:rPr>
                        <a:t> 9% (1,376)</a:t>
                      </a:r>
                    </a:p>
                  </a:txBody>
                  <a:tcPr marL="13981" marR="13981" marT="13981" marB="0" anchor="b"/>
                </a:tc>
                <a:extLst>
                  <a:ext uri="{0D108BD9-81ED-4DB2-BD59-A6C34878D82A}">
                    <a16:rowId xmlns:a16="http://schemas.microsoft.com/office/drawing/2014/main" val="2812265760"/>
                  </a:ext>
                </a:extLst>
              </a:tr>
              <a:tr h="313783">
                <a:tc>
                  <a:txBody>
                    <a:bodyPr/>
                    <a:lstStyle/>
                    <a:p>
                      <a:pPr algn="l" fontAlgn="b"/>
                      <a:r>
                        <a:rPr lang="en-US" sz="2000" u="none" strike="noStrike" dirty="0">
                          <a:effectLst/>
                          <a:latin typeface="+mn-lt"/>
                        </a:rPr>
                        <a:t>BMI</a:t>
                      </a:r>
                      <a:endParaRPr lang="en-US" sz="2000" b="0" i="0" u="none" strike="noStrike" dirty="0">
                        <a:effectLst/>
                        <a:latin typeface="+mn-lt"/>
                      </a:endParaRPr>
                    </a:p>
                  </a:txBody>
                  <a:tcPr marL="11166" marR="11166" marT="11166" marB="0" anchor="b"/>
                </a:tc>
                <a:tc>
                  <a:txBody>
                    <a:bodyPr/>
                    <a:lstStyle/>
                    <a:p>
                      <a:pPr algn="l" fontAlgn="b"/>
                      <a:r>
                        <a:rPr lang="en-US" sz="2000" u="none" strike="noStrike">
                          <a:effectLst/>
                          <a:latin typeface="+mn-lt"/>
                        </a:rPr>
                        <a:t>30 (±8)</a:t>
                      </a:r>
                      <a:endParaRPr lang="en-US" sz="2000" b="0" i="0" u="none" strike="noStrike">
                        <a:effectLst/>
                        <a:latin typeface="+mn-lt"/>
                      </a:endParaRPr>
                    </a:p>
                  </a:txBody>
                  <a:tcPr marL="11166" marR="11166" marT="11166" marB="0" anchor="b"/>
                </a:tc>
                <a:tc>
                  <a:txBody>
                    <a:bodyPr/>
                    <a:lstStyle/>
                    <a:p>
                      <a:pPr algn="l" fontAlgn="b"/>
                      <a:r>
                        <a:rPr lang="en-US" sz="2000" u="none" strike="noStrike" dirty="0">
                          <a:effectLst/>
                          <a:latin typeface="+mn-lt"/>
                        </a:rPr>
                        <a:t>29 (±7)</a:t>
                      </a:r>
                      <a:endParaRPr lang="en-US" sz="2000" b="0" i="0" u="none" strike="noStrike" dirty="0">
                        <a:effectLst/>
                        <a:latin typeface="+mn-lt"/>
                      </a:endParaRPr>
                    </a:p>
                  </a:txBody>
                  <a:tcPr marL="11166" marR="11166" marT="11166" marB="0" anchor="b"/>
                </a:tc>
                <a:tc>
                  <a:txBody>
                    <a:bodyPr/>
                    <a:lstStyle/>
                    <a:p>
                      <a:pPr algn="l" fontAlgn="b"/>
                      <a:r>
                        <a:rPr lang="en-US" sz="2000" b="0" i="0" u="none" strike="noStrike" dirty="0">
                          <a:effectLst/>
                          <a:latin typeface="+mn-lt"/>
                        </a:rPr>
                        <a:t>31 (±9)</a:t>
                      </a:r>
                    </a:p>
                  </a:txBody>
                  <a:tcPr marL="13981" marR="13981" marT="13981" marB="0" anchor="b"/>
                </a:tc>
                <a:tc>
                  <a:txBody>
                    <a:bodyPr/>
                    <a:lstStyle/>
                    <a:p>
                      <a:pPr algn="l" fontAlgn="b"/>
                      <a:r>
                        <a:rPr lang="en-US" sz="2000" b="0" i="0" u="none" strike="noStrike" dirty="0">
                          <a:effectLst/>
                          <a:latin typeface="+mn-lt"/>
                        </a:rPr>
                        <a:t>30 (±8)</a:t>
                      </a:r>
                    </a:p>
                  </a:txBody>
                  <a:tcPr marL="13981" marR="13981" marT="13981" marB="0" anchor="b"/>
                </a:tc>
                <a:extLst>
                  <a:ext uri="{0D108BD9-81ED-4DB2-BD59-A6C34878D82A}">
                    <a16:rowId xmlns:a16="http://schemas.microsoft.com/office/drawing/2014/main" val="732897104"/>
                  </a:ext>
                </a:extLst>
              </a:tr>
              <a:tr h="394199">
                <a:tc>
                  <a:txBody>
                    <a:bodyPr/>
                    <a:lstStyle/>
                    <a:p>
                      <a:pPr algn="l" fontAlgn="b"/>
                      <a:r>
                        <a:rPr lang="en-US" sz="2000" u="none" strike="noStrike" dirty="0">
                          <a:effectLst/>
                          <a:latin typeface="+mn-lt"/>
                        </a:rPr>
                        <a:t>CHF</a:t>
                      </a:r>
                      <a:endParaRPr lang="en-US" sz="2000" b="0" i="0" u="none" strike="noStrike" dirty="0">
                        <a:effectLst/>
                        <a:latin typeface="+mn-lt"/>
                      </a:endParaRPr>
                    </a:p>
                  </a:txBody>
                  <a:tcPr marL="11166" marR="11166" marT="11166" marB="0" anchor="b"/>
                </a:tc>
                <a:tc>
                  <a:txBody>
                    <a:bodyPr/>
                    <a:lstStyle/>
                    <a:p>
                      <a:pPr algn="l" fontAlgn="b"/>
                      <a:r>
                        <a:rPr lang="en-US" sz="2000" u="none" strike="noStrike">
                          <a:effectLst/>
                          <a:latin typeface="+mn-lt"/>
                        </a:rPr>
                        <a:t>13% (15,655)</a:t>
                      </a:r>
                      <a:endParaRPr lang="en-US" sz="2000" b="0" i="0" u="none" strike="noStrike">
                        <a:effectLst/>
                        <a:latin typeface="+mn-lt"/>
                      </a:endParaRPr>
                    </a:p>
                  </a:txBody>
                  <a:tcPr marL="11166" marR="11166" marT="11166" marB="0" anchor="b"/>
                </a:tc>
                <a:tc>
                  <a:txBody>
                    <a:bodyPr/>
                    <a:lstStyle/>
                    <a:p>
                      <a:pPr algn="l" fontAlgn="b"/>
                      <a:r>
                        <a:rPr lang="en-US" sz="2000" u="none" strike="noStrike" dirty="0">
                          <a:effectLst/>
                          <a:latin typeface="+mn-lt"/>
                        </a:rPr>
                        <a:t>13% (13,126)</a:t>
                      </a:r>
                      <a:endParaRPr lang="en-US" sz="2000" b="0" i="0" u="none" strike="noStrike" dirty="0">
                        <a:effectLst/>
                        <a:latin typeface="+mn-lt"/>
                      </a:endParaRPr>
                    </a:p>
                  </a:txBody>
                  <a:tcPr marL="11166" marR="11166" marT="11166" marB="0" anchor="b"/>
                </a:tc>
                <a:tc>
                  <a:txBody>
                    <a:bodyPr/>
                    <a:lstStyle/>
                    <a:p>
                      <a:pPr algn="l" fontAlgn="b"/>
                      <a:r>
                        <a:rPr lang="en-US" sz="2000" b="1" i="0" u="none" strike="noStrike" dirty="0">
                          <a:effectLst/>
                          <a:latin typeface="+mn-lt"/>
                        </a:rPr>
                        <a:t>23% (6,936)</a:t>
                      </a:r>
                    </a:p>
                  </a:txBody>
                  <a:tcPr marL="13981" marR="13981" marT="13981" marB="0" anchor="b"/>
                </a:tc>
                <a:tc>
                  <a:txBody>
                    <a:bodyPr/>
                    <a:lstStyle/>
                    <a:p>
                      <a:pPr algn="l" fontAlgn="b"/>
                      <a:r>
                        <a:rPr lang="en-US" sz="2000" b="0" i="0" u="none" strike="noStrike" dirty="0">
                          <a:effectLst/>
                          <a:latin typeface="+mn-lt"/>
                        </a:rPr>
                        <a:t>19% (3,435)</a:t>
                      </a:r>
                    </a:p>
                  </a:txBody>
                  <a:tcPr marL="13981" marR="13981" marT="13981" marB="0" anchor="b"/>
                </a:tc>
                <a:extLst>
                  <a:ext uri="{0D108BD9-81ED-4DB2-BD59-A6C34878D82A}">
                    <a16:rowId xmlns:a16="http://schemas.microsoft.com/office/drawing/2014/main" val="917009246"/>
                  </a:ext>
                </a:extLst>
              </a:tr>
              <a:tr h="394199">
                <a:tc>
                  <a:txBody>
                    <a:bodyPr/>
                    <a:lstStyle/>
                    <a:p>
                      <a:pPr algn="l" fontAlgn="b"/>
                      <a:r>
                        <a:rPr lang="en-US" sz="2000" u="none" strike="noStrike" dirty="0">
                          <a:effectLst/>
                          <a:latin typeface="+mn-lt"/>
                        </a:rPr>
                        <a:t>COPD</a:t>
                      </a:r>
                      <a:endParaRPr lang="en-US" sz="2000" b="0" i="0" u="none" strike="noStrike" dirty="0">
                        <a:effectLst/>
                        <a:latin typeface="+mn-lt"/>
                      </a:endParaRPr>
                    </a:p>
                  </a:txBody>
                  <a:tcPr marL="11166" marR="11166" marT="11166" marB="0" anchor="b"/>
                </a:tc>
                <a:tc>
                  <a:txBody>
                    <a:bodyPr/>
                    <a:lstStyle/>
                    <a:p>
                      <a:pPr algn="l" fontAlgn="b"/>
                      <a:r>
                        <a:rPr lang="en-US" sz="2000" u="none" strike="noStrike">
                          <a:effectLst/>
                          <a:latin typeface="+mn-lt"/>
                        </a:rPr>
                        <a:t>21% (24,961)</a:t>
                      </a:r>
                      <a:endParaRPr lang="en-US" sz="2000" b="0" i="0" u="none" strike="noStrike">
                        <a:effectLst/>
                        <a:latin typeface="+mn-lt"/>
                      </a:endParaRPr>
                    </a:p>
                  </a:txBody>
                  <a:tcPr marL="11166" marR="11166" marT="11166" marB="0" anchor="b"/>
                </a:tc>
                <a:tc>
                  <a:txBody>
                    <a:bodyPr/>
                    <a:lstStyle/>
                    <a:p>
                      <a:pPr algn="l" fontAlgn="b"/>
                      <a:r>
                        <a:rPr lang="en-US" sz="2000" u="none" strike="noStrike" dirty="0">
                          <a:effectLst/>
                          <a:latin typeface="+mn-lt"/>
                        </a:rPr>
                        <a:t>20% (20,649)</a:t>
                      </a:r>
                      <a:endParaRPr lang="en-US" sz="2000" b="0" i="0" u="none" strike="noStrike" dirty="0">
                        <a:effectLst/>
                        <a:latin typeface="+mn-lt"/>
                      </a:endParaRPr>
                    </a:p>
                  </a:txBody>
                  <a:tcPr marL="11166" marR="11166" marT="11166" marB="0" anchor="b"/>
                </a:tc>
                <a:tc>
                  <a:txBody>
                    <a:bodyPr/>
                    <a:lstStyle/>
                    <a:p>
                      <a:pPr algn="l" fontAlgn="b"/>
                      <a:r>
                        <a:rPr lang="en-US" sz="2000" b="1" i="0" u="none" strike="noStrike" dirty="0">
                          <a:effectLst/>
                          <a:latin typeface="+mn-lt"/>
                        </a:rPr>
                        <a:t>31% (9,576</a:t>
                      </a:r>
                      <a:r>
                        <a:rPr lang="en-US" sz="2000" b="0" i="0" u="none" strike="noStrike" dirty="0">
                          <a:effectLst/>
                          <a:latin typeface="+mn-lt"/>
                        </a:rPr>
                        <a:t>)</a:t>
                      </a:r>
                    </a:p>
                  </a:txBody>
                  <a:tcPr marL="13981" marR="13981" marT="13981" marB="0" anchor="b"/>
                </a:tc>
                <a:tc>
                  <a:txBody>
                    <a:bodyPr/>
                    <a:lstStyle/>
                    <a:p>
                      <a:pPr algn="l" fontAlgn="b"/>
                      <a:r>
                        <a:rPr lang="en-US" sz="2000" b="0" i="0" u="none" strike="noStrike">
                          <a:effectLst/>
                          <a:latin typeface="+mn-lt"/>
                        </a:rPr>
                        <a:t>21% (3,897)</a:t>
                      </a:r>
                    </a:p>
                  </a:txBody>
                  <a:tcPr marL="13981" marR="13981" marT="13981" marB="0" anchor="b"/>
                </a:tc>
                <a:extLst>
                  <a:ext uri="{0D108BD9-81ED-4DB2-BD59-A6C34878D82A}">
                    <a16:rowId xmlns:a16="http://schemas.microsoft.com/office/drawing/2014/main" val="3765549230"/>
                  </a:ext>
                </a:extLst>
              </a:tr>
              <a:tr h="611456">
                <a:tc>
                  <a:txBody>
                    <a:bodyPr/>
                    <a:lstStyle/>
                    <a:p>
                      <a:pPr algn="l" fontAlgn="b"/>
                      <a:r>
                        <a:rPr lang="en-US" sz="2000" u="none" strike="noStrike" dirty="0">
                          <a:effectLst/>
                          <a:latin typeface="+mn-lt"/>
                        </a:rPr>
                        <a:t>Neuromuscular Disease</a:t>
                      </a:r>
                      <a:endParaRPr lang="en-US" sz="2000" b="0" i="0" u="none" strike="noStrike" dirty="0">
                        <a:effectLst/>
                        <a:latin typeface="+mn-lt"/>
                      </a:endParaRPr>
                    </a:p>
                  </a:txBody>
                  <a:tcPr marL="11166" marR="11166" marT="11166" marB="0" anchor="b"/>
                </a:tc>
                <a:tc>
                  <a:txBody>
                    <a:bodyPr/>
                    <a:lstStyle/>
                    <a:p>
                      <a:pPr algn="l" fontAlgn="b"/>
                      <a:r>
                        <a:rPr lang="en-US" sz="2000" u="none" strike="noStrike">
                          <a:effectLst/>
                          <a:latin typeface="+mn-lt"/>
                        </a:rPr>
                        <a:t> 3% (3,619)</a:t>
                      </a:r>
                      <a:endParaRPr lang="en-US" sz="2000" b="0" i="0" u="none" strike="noStrike">
                        <a:effectLst/>
                        <a:latin typeface="+mn-lt"/>
                      </a:endParaRPr>
                    </a:p>
                  </a:txBody>
                  <a:tcPr marL="11166" marR="11166" marT="11166" marB="0" anchor="b"/>
                </a:tc>
                <a:tc>
                  <a:txBody>
                    <a:bodyPr/>
                    <a:lstStyle/>
                    <a:p>
                      <a:pPr algn="l" fontAlgn="b"/>
                      <a:r>
                        <a:rPr lang="en-US" sz="2000" u="none" strike="noStrike" dirty="0">
                          <a:effectLst/>
                          <a:latin typeface="+mn-lt"/>
                        </a:rPr>
                        <a:t> 3% (2,933)</a:t>
                      </a:r>
                      <a:endParaRPr lang="en-US" sz="2000" b="0" i="0" u="none" strike="noStrike" dirty="0">
                        <a:effectLst/>
                        <a:latin typeface="+mn-lt"/>
                      </a:endParaRPr>
                    </a:p>
                  </a:txBody>
                  <a:tcPr marL="11166" marR="11166" marT="11166" marB="0" anchor="b"/>
                </a:tc>
                <a:tc>
                  <a:txBody>
                    <a:bodyPr/>
                    <a:lstStyle/>
                    <a:p>
                      <a:pPr algn="l" fontAlgn="b"/>
                      <a:r>
                        <a:rPr lang="en-US" sz="2000" b="0" i="0" u="none" strike="noStrike" dirty="0">
                          <a:effectLst/>
                          <a:latin typeface="+mn-lt"/>
                        </a:rPr>
                        <a:t> 4% (1,173)</a:t>
                      </a:r>
                    </a:p>
                  </a:txBody>
                  <a:tcPr marL="13981" marR="13981" marT="13981" marB="0" anchor="b"/>
                </a:tc>
                <a:tc>
                  <a:txBody>
                    <a:bodyPr/>
                    <a:lstStyle/>
                    <a:p>
                      <a:pPr algn="l" fontAlgn="b"/>
                      <a:r>
                        <a:rPr lang="en-US" sz="2000" b="0" i="0" u="none" strike="noStrike" dirty="0">
                          <a:effectLst/>
                          <a:latin typeface="+mn-lt"/>
                        </a:rPr>
                        <a:t> 3% (507)</a:t>
                      </a:r>
                    </a:p>
                  </a:txBody>
                  <a:tcPr marL="13981" marR="13981" marT="13981" marB="0" anchor="b"/>
                </a:tc>
                <a:extLst>
                  <a:ext uri="{0D108BD9-81ED-4DB2-BD59-A6C34878D82A}">
                    <a16:rowId xmlns:a16="http://schemas.microsoft.com/office/drawing/2014/main" val="3607981755"/>
                  </a:ext>
                </a:extLst>
              </a:tr>
              <a:tr h="394199">
                <a:tc>
                  <a:txBody>
                    <a:bodyPr/>
                    <a:lstStyle/>
                    <a:p>
                      <a:pPr algn="l" fontAlgn="b"/>
                      <a:r>
                        <a:rPr lang="en-US" sz="2000" u="none" strike="noStrike" dirty="0">
                          <a:effectLst/>
                          <a:latin typeface="+mn-lt"/>
                        </a:rPr>
                        <a:t>OSA</a:t>
                      </a:r>
                      <a:endParaRPr lang="en-US" sz="2000" b="0" i="0" u="none" strike="noStrike" dirty="0">
                        <a:effectLst/>
                        <a:latin typeface="+mn-lt"/>
                      </a:endParaRPr>
                    </a:p>
                  </a:txBody>
                  <a:tcPr marL="11166" marR="11166" marT="11166" marB="0" anchor="b"/>
                </a:tc>
                <a:tc>
                  <a:txBody>
                    <a:bodyPr/>
                    <a:lstStyle/>
                    <a:p>
                      <a:pPr algn="l" fontAlgn="b"/>
                      <a:r>
                        <a:rPr lang="en-US" sz="2000" u="none" strike="noStrike">
                          <a:effectLst/>
                          <a:latin typeface="+mn-lt"/>
                        </a:rPr>
                        <a:t>20% (24,446)</a:t>
                      </a:r>
                      <a:endParaRPr lang="en-US" sz="2000" b="0" i="0" u="none" strike="noStrike">
                        <a:effectLst/>
                        <a:latin typeface="+mn-lt"/>
                      </a:endParaRPr>
                    </a:p>
                  </a:txBody>
                  <a:tcPr marL="11166" marR="11166" marT="11166" marB="0" anchor="b"/>
                </a:tc>
                <a:tc>
                  <a:txBody>
                    <a:bodyPr/>
                    <a:lstStyle/>
                    <a:p>
                      <a:pPr algn="l" fontAlgn="b"/>
                      <a:r>
                        <a:rPr lang="en-US" sz="2000" u="none" strike="noStrike" dirty="0">
                          <a:effectLst/>
                          <a:latin typeface="+mn-lt"/>
                        </a:rPr>
                        <a:t>19% (19,698)</a:t>
                      </a:r>
                      <a:endParaRPr lang="en-US" sz="2000" b="0" i="0" u="none" strike="noStrike" dirty="0">
                        <a:effectLst/>
                        <a:latin typeface="+mn-lt"/>
                      </a:endParaRPr>
                    </a:p>
                  </a:txBody>
                  <a:tcPr marL="11166" marR="11166" marT="11166" marB="0" anchor="b"/>
                </a:tc>
                <a:tc>
                  <a:txBody>
                    <a:bodyPr/>
                    <a:lstStyle/>
                    <a:p>
                      <a:pPr algn="l" fontAlgn="b"/>
                      <a:r>
                        <a:rPr lang="en-US" sz="2000" b="1" i="0" u="none" strike="noStrike" dirty="0">
                          <a:effectLst/>
                          <a:latin typeface="+mn-lt"/>
                        </a:rPr>
                        <a:t>28% (8,568)</a:t>
                      </a:r>
                    </a:p>
                  </a:txBody>
                  <a:tcPr marL="13981" marR="13981" marT="13981" marB="0" anchor="b"/>
                </a:tc>
                <a:tc>
                  <a:txBody>
                    <a:bodyPr/>
                    <a:lstStyle/>
                    <a:p>
                      <a:pPr algn="l" fontAlgn="b"/>
                      <a:r>
                        <a:rPr lang="en-US" sz="2000" b="0" i="0" u="none" strike="noStrike">
                          <a:effectLst/>
                          <a:latin typeface="+mn-lt"/>
                        </a:rPr>
                        <a:t>19% (3,488)</a:t>
                      </a:r>
                    </a:p>
                  </a:txBody>
                  <a:tcPr marL="13981" marR="13981" marT="13981" marB="0" anchor="b"/>
                </a:tc>
                <a:extLst>
                  <a:ext uri="{0D108BD9-81ED-4DB2-BD59-A6C34878D82A}">
                    <a16:rowId xmlns:a16="http://schemas.microsoft.com/office/drawing/2014/main" val="3367267042"/>
                  </a:ext>
                </a:extLst>
              </a:tr>
              <a:tr h="394199">
                <a:tc>
                  <a:txBody>
                    <a:bodyPr/>
                    <a:lstStyle/>
                    <a:p>
                      <a:pPr algn="l" fontAlgn="b"/>
                      <a:r>
                        <a:rPr lang="en-US" sz="2000" u="none" strike="noStrike" dirty="0">
                          <a:effectLst/>
                          <a:latin typeface="+mn-lt"/>
                        </a:rPr>
                        <a:t>Opiate Use Disorder</a:t>
                      </a:r>
                      <a:endParaRPr lang="en-US" sz="2000" b="0" i="0" u="none" strike="noStrike" dirty="0">
                        <a:effectLst/>
                        <a:latin typeface="+mn-lt"/>
                      </a:endParaRPr>
                    </a:p>
                  </a:txBody>
                  <a:tcPr marL="11166" marR="11166" marT="11166" marB="0" anchor="b"/>
                </a:tc>
                <a:tc>
                  <a:txBody>
                    <a:bodyPr/>
                    <a:lstStyle/>
                    <a:p>
                      <a:pPr algn="l" fontAlgn="b"/>
                      <a:r>
                        <a:rPr lang="en-US" sz="2000" u="none" strike="noStrike" dirty="0">
                          <a:effectLst/>
                          <a:latin typeface="+mn-lt"/>
                        </a:rPr>
                        <a:t> 4% (4,354)</a:t>
                      </a:r>
                      <a:endParaRPr lang="en-US" sz="2000" b="0" i="0" u="none" strike="noStrike" dirty="0">
                        <a:effectLst/>
                        <a:latin typeface="+mn-lt"/>
                      </a:endParaRPr>
                    </a:p>
                  </a:txBody>
                  <a:tcPr marL="11166" marR="11166" marT="11166" marB="0" anchor="b"/>
                </a:tc>
                <a:tc>
                  <a:txBody>
                    <a:bodyPr/>
                    <a:lstStyle/>
                    <a:p>
                      <a:pPr algn="l" fontAlgn="b"/>
                      <a:r>
                        <a:rPr lang="en-US" sz="2000" u="none" strike="noStrike" dirty="0">
                          <a:effectLst/>
                          <a:latin typeface="+mn-lt"/>
                        </a:rPr>
                        <a:t> 3% (2,955)</a:t>
                      </a:r>
                      <a:endParaRPr lang="en-US" sz="2000" b="0" i="0" u="none" strike="noStrike" dirty="0">
                        <a:effectLst/>
                        <a:latin typeface="+mn-lt"/>
                      </a:endParaRPr>
                    </a:p>
                  </a:txBody>
                  <a:tcPr marL="11166" marR="11166" marT="11166" marB="0" anchor="b"/>
                </a:tc>
                <a:tc>
                  <a:txBody>
                    <a:bodyPr/>
                    <a:lstStyle/>
                    <a:p>
                      <a:pPr algn="l" fontAlgn="b"/>
                      <a:r>
                        <a:rPr lang="en-US" sz="2000" b="0" i="0" u="none" strike="noStrike" dirty="0">
                          <a:effectLst/>
                          <a:latin typeface="+mn-lt"/>
                        </a:rPr>
                        <a:t> 4% (1,343)</a:t>
                      </a:r>
                    </a:p>
                  </a:txBody>
                  <a:tcPr marL="13981" marR="13981" marT="13981" marB="0" anchor="b"/>
                </a:tc>
                <a:tc>
                  <a:txBody>
                    <a:bodyPr/>
                    <a:lstStyle/>
                    <a:p>
                      <a:pPr algn="l" fontAlgn="b"/>
                      <a:r>
                        <a:rPr lang="en-US" sz="2000" b="0" i="0" u="none" strike="noStrike" dirty="0">
                          <a:effectLst/>
                          <a:latin typeface="+mn-lt"/>
                        </a:rPr>
                        <a:t> 4% (696)</a:t>
                      </a:r>
                    </a:p>
                  </a:txBody>
                  <a:tcPr marL="13981" marR="13981" marT="13981" marB="0" anchor="b"/>
                </a:tc>
                <a:extLst>
                  <a:ext uri="{0D108BD9-81ED-4DB2-BD59-A6C34878D82A}">
                    <a16:rowId xmlns:a16="http://schemas.microsoft.com/office/drawing/2014/main" val="758131212"/>
                  </a:ext>
                </a:extLst>
              </a:tr>
            </a:tbl>
          </a:graphicData>
        </a:graphic>
      </p:graphicFrame>
    </p:spTree>
    <p:extLst>
      <p:ext uri="{BB962C8B-B14F-4D97-AF65-F5344CB8AC3E}">
        <p14:creationId xmlns:p14="http://schemas.microsoft.com/office/powerpoint/2010/main" val="66711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0969-5A9E-2BB2-01B3-72B001BC9DBB}"/>
              </a:ext>
            </a:extLst>
          </p:cNvPr>
          <p:cNvSpPr>
            <a:spLocks noGrp="1"/>
          </p:cNvSpPr>
          <p:nvPr>
            <p:ph type="title"/>
          </p:nvPr>
        </p:nvSpPr>
        <p:spPr>
          <a:xfrm>
            <a:off x="838199" y="365125"/>
            <a:ext cx="11184467" cy="1325563"/>
          </a:xfrm>
        </p:spPr>
        <p:txBody>
          <a:bodyPr>
            <a:normAutofit/>
          </a:bodyPr>
          <a:lstStyle/>
          <a:p>
            <a:r>
              <a:rPr lang="en-US" sz="4000" dirty="0"/>
              <a:t>How do the physiology and management differ?</a:t>
            </a:r>
          </a:p>
        </p:txBody>
      </p:sp>
      <p:graphicFrame>
        <p:nvGraphicFramePr>
          <p:cNvPr id="4" name="Table 3">
            <a:extLst>
              <a:ext uri="{FF2B5EF4-FFF2-40B4-BE49-F238E27FC236}">
                <a16:creationId xmlns:a16="http://schemas.microsoft.com/office/drawing/2014/main" id="{FAC1A909-7CE4-75FC-8D45-A156093D688A}"/>
              </a:ext>
            </a:extLst>
          </p:cNvPr>
          <p:cNvGraphicFramePr>
            <a:graphicFrameLocks noGrp="1"/>
          </p:cNvGraphicFramePr>
          <p:nvPr>
            <p:extLst>
              <p:ext uri="{D42A27DB-BD31-4B8C-83A1-F6EECF244321}">
                <p14:modId xmlns:p14="http://schemas.microsoft.com/office/powerpoint/2010/main" val="2795956211"/>
              </p:ext>
            </p:extLst>
          </p:nvPr>
        </p:nvGraphicFramePr>
        <p:xfrm>
          <a:off x="838199" y="2046288"/>
          <a:ext cx="10511460" cy="4077692"/>
        </p:xfrm>
        <a:graphic>
          <a:graphicData uri="http://schemas.openxmlformats.org/drawingml/2006/table">
            <a:tbl>
              <a:tblPr>
                <a:tableStyleId>{5C22544A-7EE6-4342-B048-85BDC9FD1C3A}</a:tableStyleId>
              </a:tblPr>
              <a:tblGrid>
                <a:gridCol w="2102292">
                  <a:extLst>
                    <a:ext uri="{9D8B030D-6E8A-4147-A177-3AD203B41FA5}">
                      <a16:colId xmlns:a16="http://schemas.microsoft.com/office/drawing/2014/main" val="404806410"/>
                    </a:ext>
                  </a:extLst>
                </a:gridCol>
                <a:gridCol w="2102292">
                  <a:extLst>
                    <a:ext uri="{9D8B030D-6E8A-4147-A177-3AD203B41FA5}">
                      <a16:colId xmlns:a16="http://schemas.microsoft.com/office/drawing/2014/main" val="1829866264"/>
                    </a:ext>
                  </a:extLst>
                </a:gridCol>
                <a:gridCol w="2102292">
                  <a:extLst>
                    <a:ext uri="{9D8B030D-6E8A-4147-A177-3AD203B41FA5}">
                      <a16:colId xmlns:a16="http://schemas.microsoft.com/office/drawing/2014/main" val="1834576150"/>
                    </a:ext>
                  </a:extLst>
                </a:gridCol>
                <a:gridCol w="2102292">
                  <a:extLst>
                    <a:ext uri="{9D8B030D-6E8A-4147-A177-3AD203B41FA5}">
                      <a16:colId xmlns:a16="http://schemas.microsoft.com/office/drawing/2014/main" val="2737377115"/>
                    </a:ext>
                  </a:extLst>
                </a:gridCol>
                <a:gridCol w="2102292">
                  <a:extLst>
                    <a:ext uri="{9D8B030D-6E8A-4147-A177-3AD203B41FA5}">
                      <a16:colId xmlns:a16="http://schemas.microsoft.com/office/drawing/2014/main" val="2916782824"/>
                    </a:ext>
                  </a:extLst>
                </a:gridCol>
              </a:tblGrid>
              <a:tr h="298959">
                <a:tc>
                  <a:txBody>
                    <a:bodyPr/>
                    <a:lstStyle/>
                    <a:p>
                      <a:pPr algn="l" fontAlgn="b"/>
                      <a:r>
                        <a:rPr lang="en-US" sz="1800" u="none" strike="noStrike">
                          <a:effectLst/>
                        </a:rPr>
                        <a:t> </a:t>
                      </a:r>
                      <a:endParaRPr lang="en-US" sz="1800" b="0" i="0" u="none" strike="noStrike">
                        <a:effectLst/>
                        <a:latin typeface="Calibri" panose="020F0502020204030204" pitchFamily="34" charset="0"/>
                      </a:endParaRPr>
                    </a:p>
                  </a:txBody>
                  <a:tcPr marL="6998" marR="6998" marT="6998" marB="0" anchor="b"/>
                </a:tc>
                <a:tc>
                  <a:txBody>
                    <a:bodyPr/>
                    <a:lstStyle/>
                    <a:p>
                      <a:pPr algn="l" fontAlgn="b"/>
                      <a:r>
                        <a:rPr lang="en-US" sz="1800" u="none" strike="noStrike">
                          <a:effectLst/>
                        </a:rPr>
                        <a:t>Total</a:t>
                      </a:r>
                      <a:endParaRPr lang="en-US" sz="1800" b="0" i="0" u="none" strike="noStrike">
                        <a:effectLst/>
                        <a:latin typeface="Calibri" panose="020F0502020204030204" pitchFamily="34" charset="0"/>
                      </a:endParaRPr>
                    </a:p>
                  </a:txBody>
                  <a:tcPr marL="6998" marR="6998" marT="6998" marB="0" anchor="b"/>
                </a:tc>
                <a:tc>
                  <a:txBody>
                    <a:bodyPr/>
                    <a:lstStyle/>
                    <a:p>
                      <a:pPr algn="l" fontAlgn="b"/>
                      <a:r>
                        <a:rPr lang="en-US" sz="1800" b="0" i="0" u="none" strike="noStrike" dirty="0">
                          <a:effectLst/>
                          <a:latin typeface="Calibri" panose="020F0502020204030204" pitchFamily="34" charset="0"/>
                        </a:rPr>
                        <a:t>Chung 2021</a:t>
                      </a:r>
                    </a:p>
                  </a:txBody>
                  <a:tcPr marL="6998" marR="6998" marT="6998" marB="0" anchor="b"/>
                </a:tc>
                <a:tc>
                  <a:txBody>
                    <a:bodyPr/>
                    <a:lstStyle/>
                    <a:p>
                      <a:pPr algn="l" fontAlgn="b"/>
                      <a:r>
                        <a:rPr lang="en-US" sz="2000" b="0" i="0" u="none" strike="noStrike" dirty="0" err="1">
                          <a:effectLst/>
                          <a:latin typeface="Calibri" panose="020F0502020204030204" pitchFamily="34" charset="0"/>
                        </a:rPr>
                        <a:t>Meservey</a:t>
                      </a:r>
                      <a:r>
                        <a:rPr lang="en-US" sz="2000" b="0" i="0" u="none" strike="noStrike" dirty="0">
                          <a:effectLst/>
                          <a:latin typeface="Calibri" panose="020F0502020204030204" pitchFamily="34" charset="0"/>
                        </a:rPr>
                        <a:t> 2020</a:t>
                      </a:r>
                    </a:p>
                  </a:txBody>
                  <a:tcPr marL="11835" marR="11835" marT="11835" marB="0" anchor="b"/>
                </a:tc>
                <a:tc>
                  <a:txBody>
                    <a:bodyPr/>
                    <a:lstStyle/>
                    <a:p>
                      <a:pPr algn="l" fontAlgn="b"/>
                      <a:r>
                        <a:rPr lang="en-US" sz="2000" b="0" i="0" u="none" strike="noStrike" dirty="0">
                          <a:effectLst/>
                          <a:latin typeface="Calibri" panose="020F0502020204030204" pitchFamily="34" charset="0"/>
                        </a:rPr>
                        <a:t>Adler 2016</a:t>
                      </a:r>
                    </a:p>
                  </a:txBody>
                  <a:tcPr marL="11835" marR="11835" marT="11835" marB="0" anchor="b"/>
                </a:tc>
                <a:extLst>
                  <a:ext uri="{0D108BD9-81ED-4DB2-BD59-A6C34878D82A}">
                    <a16:rowId xmlns:a16="http://schemas.microsoft.com/office/drawing/2014/main" val="4184743045"/>
                  </a:ext>
                </a:extLst>
              </a:tr>
              <a:tr h="298959">
                <a:tc>
                  <a:txBody>
                    <a:bodyPr/>
                    <a:lstStyle/>
                    <a:p>
                      <a:pPr algn="l" fontAlgn="b"/>
                      <a:endParaRPr lang="en-US" sz="1800" b="0" i="0" u="none" strike="noStrike">
                        <a:effectLst/>
                        <a:latin typeface="Calibri" panose="020F0502020204030204" pitchFamily="34" charset="0"/>
                      </a:endParaRPr>
                    </a:p>
                  </a:txBody>
                  <a:tcPr marL="6998" marR="6998" marT="6998" marB="0" anchor="b"/>
                </a:tc>
                <a:tc>
                  <a:txBody>
                    <a:bodyPr/>
                    <a:lstStyle/>
                    <a:p>
                      <a:pPr algn="l" fontAlgn="b"/>
                      <a:r>
                        <a:rPr lang="en-US" sz="1800" u="none" strike="noStrike">
                          <a:effectLst/>
                        </a:rPr>
                        <a:t>N=119,816</a:t>
                      </a:r>
                      <a:endParaRPr lang="en-US" sz="1800" b="0" i="0" u="none" strike="noStrike">
                        <a:effectLst/>
                        <a:latin typeface="Calibri" panose="020F0502020204030204" pitchFamily="34" charset="0"/>
                      </a:endParaRPr>
                    </a:p>
                  </a:txBody>
                  <a:tcPr marL="6998" marR="6998" marT="6998" marB="0" anchor="b"/>
                </a:tc>
                <a:tc>
                  <a:txBody>
                    <a:bodyPr/>
                    <a:lstStyle/>
                    <a:p>
                      <a:pPr algn="l" fontAlgn="b"/>
                      <a:r>
                        <a:rPr lang="en-US" sz="1800" u="none" strike="noStrike">
                          <a:effectLst/>
                        </a:rPr>
                        <a:t>N=104,253</a:t>
                      </a:r>
                      <a:endParaRPr lang="en-US" sz="1800" b="0" i="0" u="none" strike="noStrike">
                        <a:effectLst/>
                        <a:latin typeface="Calibri" panose="020F0502020204030204" pitchFamily="34" charset="0"/>
                      </a:endParaRPr>
                    </a:p>
                  </a:txBody>
                  <a:tcPr marL="6998" marR="6998" marT="6998" marB="0" anchor="b"/>
                </a:tc>
                <a:tc>
                  <a:txBody>
                    <a:bodyPr/>
                    <a:lstStyle/>
                    <a:p>
                      <a:pPr algn="l" fontAlgn="b"/>
                      <a:r>
                        <a:rPr lang="en-US" sz="2000" b="0" i="0" u="none" strike="noStrike">
                          <a:effectLst/>
                          <a:latin typeface="Calibri" panose="020F0502020204030204" pitchFamily="34" charset="0"/>
                        </a:rPr>
                        <a:t>N=30,414</a:t>
                      </a:r>
                    </a:p>
                  </a:txBody>
                  <a:tcPr marL="11835" marR="11835" marT="11835" marB="0" anchor="b"/>
                </a:tc>
                <a:tc>
                  <a:txBody>
                    <a:bodyPr/>
                    <a:lstStyle/>
                    <a:p>
                      <a:pPr algn="l" fontAlgn="b"/>
                      <a:r>
                        <a:rPr lang="en-US" sz="2000" b="0" i="0" u="none" strike="noStrike">
                          <a:effectLst/>
                          <a:latin typeface="Calibri" panose="020F0502020204030204" pitchFamily="34" charset="0"/>
                        </a:rPr>
                        <a:t>N=18,143</a:t>
                      </a:r>
                    </a:p>
                  </a:txBody>
                  <a:tcPr marL="11835" marR="11835" marT="11835" marB="0" anchor="b"/>
                </a:tc>
                <a:extLst>
                  <a:ext uri="{0D108BD9-81ED-4DB2-BD59-A6C34878D82A}">
                    <a16:rowId xmlns:a16="http://schemas.microsoft.com/office/drawing/2014/main" val="2280345787"/>
                  </a:ext>
                </a:extLst>
              </a:tr>
              <a:tr h="520380">
                <a:tc>
                  <a:txBody>
                    <a:bodyPr/>
                    <a:lstStyle/>
                    <a:p>
                      <a:pPr algn="l" fontAlgn="b"/>
                      <a:r>
                        <a:rPr lang="en-US" sz="1800" u="none" strike="noStrike">
                          <a:effectLst/>
                        </a:rPr>
                        <a:t>Acidosis by ABG or VBG?</a:t>
                      </a:r>
                      <a:endParaRPr lang="en-US" sz="1800" b="0" i="0" u="none" strike="noStrike">
                        <a:effectLst/>
                        <a:latin typeface="Calibri" panose="020F0502020204030204" pitchFamily="34" charset="0"/>
                      </a:endParaRPr>
                    </a:p>
                  </a:txBody>
                  <a:tcPr marL="6998" marR="6998" marT="6998" marB="0" anchor="b"/>
                </a:tc>
                <a:tc>
                  <a:txBody>
                    <a:bodyPr/>
                    <a:lstStyle/>
                    <a:p>
                      <a:pPr algn="l" fontAlgn="b"/>
                      <a:r>
                        <a:rPr lang="en-US" sz="1800" u="none" strike="noStrike" dirty="0">
                          <a:effectLst/>
                        </a:rPr>
                        <a:t>59% (51,546)</a:t>
                      </a:r>
                      <a:endParaRPr lang="en-US" sz="1800" b="0" i="0" u="none" strike="noStrike" dirty="0">
                        <a:effectLst/>
                        <a:latin typeface="Calibri" panose="020F0502020204030204" pitchFamily="34" charset="0"/>
                      </a:endParaRPr>
                    </a:p>
                  </a:txBody>
                  <a:tcPr marL="6998" marR="6998" marT="6998" marB="0" anchor="b"/>
                </a:tc>
                <a:tc>
                  <a:txBody>
                    <a:bodyPr/>
                    <a:lstStyle/>
                    <a:p>
                      <a:pPr algn="l" fontAlgn="b"/>
                      <a:r>
                        <a:rPr lang="en-US" sz="1800" u="none" strike="noStrike">
                          <a:effectLst/>
                        </a:rPr>
                        <a:t>60% (47,282)</a:t>
                      </a:r>
                      <a:endParaRPr lang="en-US" sz="1800" b="0" i="0" u="none" strike="noStrike">
                        <a:effectLst/>
                        <a:latin typeface="Calibri" panose="020F0502020204030204" pitchFamily="34" charset="0"/>
                      </a:endParaRPr>
                    </a:p>
                  </a:txBody>
                  <a:tcPr marL="6998" marR="6998" marT="6998" marB="0" anchor="b"/>
                </a:tc>
                <a:tc>
                  <a:txBody>
                    <a:bodyPr/>
                    <a:lstStyle/>
                    <a:p>
                      <a:pPr algn="l" fontAlgn="b"/>
                      <a:r>
                        <a:rPr lang="en-US" sz="2000" b="0" i="0" u="none" strike="noStrike">
                          <a:effectLst/>
                          <a:latin typeface="Calibri" panose="020F0502020204030204" pitchFamily="34" charset="0"/>
                        </a:rPr>
                        <a:t>62% (11,741)</a:t>
                      </a:r>
                    </a:p>
                  </a:txBody>
                  <a:tcPr marL="11835" marR="11835" marT="11835" marB="0" anchor="b"/>
                </a:tc>
                <a:tc>
                  <a:txBody>
                    <a:bodyPr/>
                    <a:lstStyle/>
                    <a:p>
                      <a:pPr algn="l" fontAlgn="b"/>
                      <a:r>
                        <a:rPr lang="en-US" sz="2000" b="0" i="0" u="none" strike="noStrike" dirty="0">
                          <a:effectLst/>
                          <a:latin typeface="Calibri" panose="020F0502020204030204" pitchFamily="34" charset="0"/>
                        </a:rPr>
                        <a:t>64% (9,151)</a:t>
                      </a:r>
                    </a:p>
                  </a:txBody>
                  <a:tcPr marL="11835" marR="11835" marT="11835" marB="0" anchor="b"/>
                </a:tc>
                <a:extLst>
                  <a:ext uri="{0D108BD9-81ED-4DB2-BD59-A6C34878D82A}">
                    <a16:rowId xmlns:a16="http://schemas.microsoft.com/office/drawing/2014/main" val="3197187603"/>
                  </a:ext>
                </a:extLst>
              </a:tr>
              <a:tr h="298959">
                <a:tc>
                  <a:txBody>
                    <a:bodyPr/>
                    <a:lstStyle/>
                    <a:p>
                      <a:pPr algn="l" fontAlgn="b"/>
                      <a:r>
                        <a:rPr lang="en-US" sz="1800" u="none" strike="noStrike" dirty="0">
                          <a:effectLst/>
                        </a:rPr>
                        <a:t>Bicarbonate</a:t>
                      </a:r>
                      <a:endParaRPr lang="en-US" sz="1800" b="0" i="0" u="none" strike="noStrike" dirty="0">
                        <a:effectLst/>
                        <a:latin typeface="Calibri" panose="020F0502020204030204" pitchFamily="34" charset="0"/>
                      </a:endParaRPr>
                    </a:p>
                  </a:txBody>
                  <a:tcPr marL="6998" marR="6998" marT="6998" marB="0" anchor="b"/>
                </a:tc>
                <a:tc>
                  <a:txBody>
                    <a:bodyPr/>
                    <a:lstStyle/>
                    <a:p>
                      <a:pPr algn="l" fontAlgn="b"/>
                      <a:r>
                        <a:rPr lang="en-US" sz="1800" u="none" strike="noStrike">
                          <a:effectLst/>
                        </a:rPr>
                        <a:t>25 (±6)</a:t>
                      </a:r>
                      <a:endParaRPr lang="en-US" sz="1800" b="0" i="0" u="none" strike="noStrike">
                        <a:effectLst/>
                        <a:latin typeface="Calibri" panose="020F0502020204030204" pitchFamily="34" charset="0"/>
                      </a:endParaRPr>
                    </a:p>
                  </a:txBody>
                  <a:tcPr marL="6998" marR="6998" marT="6998" marB="0" anchor="b"/>
                </a:tc>
                <a:tc>
                  <a:txBody>
                    <a:bodyPr/>
                    <a:lstStyle/>
                    <a:p>
                      <a:pPr algn="l" fontAlgn="b"/>
                      <a:r>
                        <a:rPr lang="en-US" sz="1800" b="1" u="none" strike="noStrike" dirty="0">
                          <a:effectLst/>
                        </a:rPr>
                        <a:t>25 (±6)</a:t>
                      </a:r>
                      <a:endParaRPr lang="en-US" sz="1800" b="1" i="0" u="none" strike="noStrike" dirty="0">
                        <a:effectLst/>
                        <a:latin typeface="Calibri" panose="020F0502020204030204" pitchFamily="34" charset="0"/>
                      </a:endParaRPr>
                    </a:p>
                  </a:txBody>
                  <a:tcPr marL="6998" marR="6998" marT="6998" marB="0" anchor="b"/>
                </a:tc>
                <a:tc>
                  <a:txBody>
                    <a:bodyPr/>
                    <a:lstStyle/>
                    <a:p>
                      <a:pPr algn="l" fontAlgn="b"/>
                      <a:r>
                        <a:rPr lang="en-US" sz="2000" b="1" i="0" u="none" strike="noStrike">
                          <a:effectLst/>
                          <a:latin typeface="Calibri" panose="020F0502020204030204" pitchFamily="34" charset="0"/>
                        </a:rPr>
                        <a:t>27 (±7)</a:t>
                      </a:r>
                    </a:p>
                  </a:txBody>
                  <a:tcPr marL="11835" marR="11835" marT="11835" marB="0" anchor="b"/>
                </a:tc>
                <a:tc>
                  <a:txBody>
                    <a:bodyPr/>
                    <a:lstStyle/>
                    <a:p>
                      <a:pPr algn="l" fontAlgn="b"/>
                      <a:r>
                        <a:rPr lang="en-US" sz="2000" b="1" i="0" u="none" strike="noStrike" dirty="0">
                          <a:effectLst/>
                          <a:latin typeface="Calibri" panose="020F0502020204030204" pitchFamily="34" charset="0"/>
                        </a:rPr>
                        <a:t>24 (±7)</a:t>
                      </a:r>
                    </a:p>
                  </a:txBody>
                  <a:tcPr marL="11835" marR="11835" marT="11835" marB="0" anchor="b"/>
                </a:tc>
                <a:extLst>
                  <a:ext uri="{0D108BD9-81ED-4DB2-BD59-A6C34878D82A}">
                    <a16:rowId xmlns:a16="http://schemas.microsoft.com/office/drawing/2014/main" val="1023226815"/>
                  </a:ext>
                </a:extLst>
              </a:tr>
              <a:tr h="298959">
                <a:tc>
                  <a:txBody>
                    <a:bodyPr/>
                    <a:lstStyle/>
                    <a:p>
                      <a:pPr algn="l" fontAlgn="b"/>
                      <a:r>
                        <a:rPr lang="en-US" sz="1800" u="none" strike="noStrike" dirty="0">
                          <a:effectLst/>
                        </a:rPr>
                        <a:t>Critical Care Services</a:t>
                      </a:r>
                      <a:endParaRPr lang="en-US" sz="1800" b="0" i="0" u="none" strike="noStrike" dirty="0">
                        <a:effectLst/>
                        <a:latin typeface="Calibri" panose="020F0502020204030204" pitchFamily="34" charset="0"/>
                      </a:endParaRPr>
                    </a:p>
                  </a:txBody>
                  <a:tcPr marL="6998" marR="6998" marT="6998" marB="0" anchor="b"/>
                </a:tc>
                <a:tc>
                  <a:txBody>
                    <a:bodyPr/>
                    <a:lstStyle/>
                    <a:p>
                      <a:pPr algn="l" fontAlgn="b"/>
                      <a:r>
                        <a:rPr lang="en-US" sz="1800" u="none" strike="noStrike">
                          <a:effectLst/>
                        </a:rPr>
                        <a:t>40% (47,500)</a:t>
                      </a:r>
                      <a:endParaRPr lang="en-US" sz="1800" b="0" i="0" u="none" strike="noStrike">
                        <a:effectLst/>
                        <a:latin typeface="Calibri" panose="020F0502020204030204" pitchFamily="34" charset="0"/>
                      </a:endParaRPr>
                    </a:p>
                  </a:txBody>
                  <a:tcPr marL="6998" marR="6998" marT="6998" marB="0" anchor="b"/>
                </a:tc>
                <a:tc>
                  <a:txBody>
                    <a:bodyPr/>
                    <a:lstStyle/>
                    <a:p>
                      <a:pPr algn="l" fontAlgn="b"/>
                      <a:r>
                        <a:rPr lang="en-US" sz="1800" b="1" u="none" strike="noStrike" dirty="0">
                          <a:effectLst/>
                        </a:rPr>
                        <a:t>39% (40,176)</a:t>
                      </a:r>
                      <a:endParaRPr lang="en-US" sz="1800" b="1" i="0" u="none" strike="noStrike" dirty="0">
                        <a:effectLst/>
                        <a:latin typeface="Calibri" panose="020F0502020204030204" pitchFamily="34" charset="0"/>
                      </a:endParaRPr>
                    </a:p>
                  </a:txBody>
                  <a:tcPr marL="6998" marR="6998" marT="6998" marB="0" anchor="b"/>
                </a:tc>
                <a:tc>
                  <a:txBody>
                    <a:bodyPr/>
                    <a:lstStyle/>
                    <a:p>
                      <a:pPr algn="l" fontAlgn="b"/>
                      <a:r>
                        <a:rPr lang="en-US" sz="2000" b="1" i="0" u="none" strike="noStrike" dirty="0">
                          <a:effectLst/>
                          <a:latin typeface="Calibri" panose="020F0502020204030204" pitchFamily="34" charset="0"/>
                        </a:rPr>
                        <a:t>54% (16,467)</a:t>
                      </a:r>
                    </a:p>
                  </a:txBody>
                  <a:tcPr marL="11835" marR="11835" marT="11835" marB="0" anchor="b"/>
                </a:tc>
                <a:tc>
                  <a:txBody>
                    <a:bodyPr/>
                    <a:lstStyle/>
                    <a:p>
                      <a:pPr algn="l" fontAlgn="b"/>
                      <a:r>
                        <a:rPr lang="en-US" sz="2000" b="1" i="0" u="none" strike="noStrike" dirty="0">
                          <a:effectLst/>
                          <a:latin typeface="Calibri" panose="020F0502020204030204" pitchFamily="34" charset="0"/>
                        </a:rPr>
                        <a:t>100% (18,143)</a:t>
                      </a:r>
                    </a:p>
                  </a:txBody>
                  <a:tcPr marL="11835" marR="11835" marT="11835" marB="0" anchor="b"/>
                </a:tc>
                <a:extLst>
                  <a:ext uri="{0D108BD9-81ED-4DB2-BD59-A6C34878D82A}">
                    <a16:rowId xmlns:a16="http://schemas.microsoft.com/office/drawing/2014/main" val="1947712036"/>
                  </a:ext>
                </a:extLst>
              </a:tr>
              <a:tr h="298959">
                <a:tc>
                  <a:txBody>
                    <a:bodyPr/>
                    <a:lstStyle/>
                    <a:p>
                      <a:pPr algn="l" fontAlgn="b"/>
                      <a:r>
                        <a:rPr lang="en-US" sz="1800" u="none" strike="noStrike" dirty="0">
                          <a:effectLst/>
                        </a:rPr>
                        <a:t>CPAP proc. code</a:t>
                      </a:r>
                      <a:endParaRPr lang="en-US" sz="1800" b="0" i="0" u="none" strike="noStrike" dirty="0">
                        <a:effectLst/>
                        <a:latin typeface="Calibri" panose="020F0502020204030204" pitchFamily="34" charset="0"/>
                      </a:endParaRPr>
                    </a:p>
                  </a:txBody>
                  <a:tcPr marL="6998" marR="6998" marT="6998" marB="0" anchor="b"/>
                </a:tc>
                <a:tc>
                  <a:txBody>
                    <a:bodyPr/>
                    <a:lstStyle/>
                    <a:p>
                      <a:pPr algn="l" fontAlgn="b"/>
                      <a:r>
                        <a:rPr lang="en-US" sz="1800" u="none" strike="noStrike">
                          <a:effectLst/>
                        </a:rPr>
                        <a:t> 9% (10,777)</a:t>
                      </a:r>
                      <a:endParaRPr lang="en-US" sz="1800" b="0" i="0" u="none" strike="noStrike">
                        <a:effectLst/>
                        <a:latin typeface="Calibri" panose="020F0502020204030204" pitchFamily="34" charset="0"/>
                      </a:endParaRPr>
                    </a:p>
                  </a:txBody>
                  <a:tcPr marL="6998" marR="6998" marT="6998" marB="0" anchor="b"/>
                </a:tc>
                <a:tc>
                  <a:txBody>
                    <a:bodyPr/>
                    <a:lstStyle/>
                    <a:p>
                      <a:pPr algn="l" fontAlgn="b"/>
                      <a:r>
                        <a:rPr lang="en-US" sz="1800" u="none" strike="noStrike" dirty="0">
                          <a:effectLst/>
                        </a:rPr>
                        <a:t> 8% (8,803)</a:t>
                      </a:r>
                      <a:endParaRPr lang="en-US" sz="1800" b="0" i="0" u="none" strike="noStrike" dirty="0">
                        <a:effectLst/>
                        <a:latin typeface="Calibri" panose="020F0502020204030204" pitchFamily="34" charset="0"/>
                      </a:endParaRPr>
                    </a:p>
                  </a:txBody>
                  <a:tcPr marL="6998" marR="6998" marT="6998" marB="0" anchor="b"/>
                </a:tc>
                <a:tc>
                  <a:txBody>
                    <a:bodyPr/>
                    <a:lstStyle/>
                    <a:p>
                      <a:pPr algn="l" fontAlgn="b"/>
                      <a:r>
                        <a:rPr lang="en-US" sz="2000" b="0" i="0" u="none" strike="noStrike">
                          <a:effectLst/>
                          <a:latin typeface="Calibri" panose="020F0502020204030204" pitchFamily="34" charset="0"/>
                        </a:rPr>
                        <a:t>16% (5,002)</a:t>
                      </a:r>
                    </a:p>
                  </a:txBody>
                  <a:tcPr marL="11835" marR="11835" marT="11835" marB="0" anchor="b"/>
                </a:tc>
                <a:tc>
                  <a:txBody>
                    <a:bodyPr/>
                    <a:lstStyle/>
                    <a:p>
                      <a:pPr algn="l" fontAlgn="b"/>
                      <a:r>
                        <a:rPr lang="en-US" sz="2000" b="0" i="0" u="none" strike="noStrike" dirty="0">
                          <a:effectLst/>
                          <a:latin typeface="Calibri" panose="020F0502020204030204" pitchFamily="34" charset="0"/>
                        </a:rPr>
                        <a:t>17% (3,172)</a:t>
                      </a:r>
                    </a:p>
                  </a:txBody>
                  <a:tcPr marL="11835" marR="11835" marT="11835" marB="0" anchor="b"/>
                </a:tc>
                <a:extLst>
                  <a:ext uri="{0D108BD9-81ED-4DB2-BD59-A6C34878D82A}">
                    <a16:rowId xmlns:a16="http://schemas.microsoft.com/office/drawing/2014/main" val="2948624359"/>
                  </a:ext>
                </a:extLst>
              </a:tr>
              <a:tr h="520380">
                <a:tc>
                  <a:txBody>
                    <a:bodyPr/>
                    <a:lstStyle/>
                    <a:p>
                      <a:pPr algn="l" fontAlgn="b"/>
                      <a:r>
                        <a:rPr lang="en-US" sz="1800" u="none" strike="noStrike" dirty="0">
                          <a:effectLst/>
                        </a:rPr>
                        <a:t>Procedure code for NIV (not nightly CPAP)</a:t>
                      </a:r>
                      <a:endParaRPr lang="en-US" sz="1800" b="0" i="0" u="none" strike="noStrike" dirty="0">
                        <a:effectLst/>
                        <a:latin typeface="Calibri" panose="020F0502020204030204" pitchFamily="34" charset="0"/>
                      </a:endParaRPr>
                    </a:p>
                  </a:txBody>
                  <a:tcPr marL="6998" marR="6998" marT="6998" marB="0" anchor="b"/>
                </a:tc>
                <a:tc>
                  <a:txBody>
                    <a:bodyPr/>
                    <a:lstStyle/>
                    <a:p>
                      <a:pPr algn="l" fontAlgn="b"/>
                      <a:r>
                        <a:rPr lang="en-US" sz="1800" u="none" strike="noStrike">
                          <a:effectLst/>
                        </a:rPr>
                        <a:t>12% (14,296)</a:t>
                      </a:r>
                      <a:endParaRPr lang="en-US" sz="1800" b="0" i="0" u="none" strike="noStrike">
                        <a:effectLst/>
                        <a:latin typeface="Calibri" panose="020F0502020204030204" pitchFamily="34" charset="0"/>
                      </a:endParaRPr>
                    </a:p>
                  </a:txBody>
                  <a:tcPr marL="6998" marR="6998" marT="6998" marB="0" anchor="b"/>
                </a:tc>
                <a:tc>
                  <a:txBody>
                    <a:bodyPr/>
                    <a:lstStyle/>
                    <a:p>
                      <a:pPr algn="l" fontAlgn="b"/>
                      <a:r>
                        <a:rPr lang="en-US" sz="1800" u="none" strike="noStrike" dirty="0">
                          <a:effectLst/>
                        </a:rPr>
                        <a:t>11% (11,328)</a:t>
                      </a:r>
                      <a:endParaRPr lang="en-US" sz="1800" b="0" i="0" u="none" strike="noStrike" dirty="0">
                        <a:effectLst/>
                        <a:latin typeface="Calibri" panose="020F0502020204030204" pitchFamily="34" charset="0"/>
                      </a:endParaRPr>
                    </a:p>
                  </a:txBody>
                  <a:tcPr marL="6998" marR="6998" marT="6998" marB="0" anchor="b"/>
                </a:tc>
                <a:tc>
                  <a:txBody>
                    <a:bodyPr/>
                    <a:lstStyle/>
                    <a:p>
                      <a:pPr algn="l" fontAlgn="b"/>
                      <a:r>
                        <a:rPr lang="en-US" sz="2000" b="0" i="0" u="none" strike="noStrike">
                          <a:effectLst/>
                          <a:latin typeface="Calibri" panose="020F0502020204030204" pitchFamily="34" charset="0"/>
                        </a:rPr>
                        <a:t>25% (7,474)</a:t>
                      </a:r>
                    </a:p>
                  </a:txBody>
                  <a:tcPr marL="11835" marR="11835" marT="11835" marB="0" anchor="b"/>
                </a:tc>
                <a:tc>
                  <a:txBody>
                    <a:bodyPr/>
                    <a:lstStyle/>
                    <a:p>
                      <a:pPr algn="l" fontAlgn="b"/>
                      <a:r>
                        <a:rPr lang="en-US" sz="2000" b="0" i="0" u="none" strike="noStrike">
                          <a:effectLst/>
                          <a:latin typeface="Calibri" panose="020F0502020204030204" pitchFamily="34" charset="0"/>
                        </a:rPr>
                        <a:t>23% (4,224)</a:t>
                      </a:r>
                    </a:p>
                  </a:txBody>
                  <a:tcPr marL="11835" marR="11835" marT="11835" marB="0" anchor="b"/>
                </a:tc>
                <a:extLst>
                  <a:ext uri="{0D108BD9-81ED-4DB2-BD59-A6C34878D82A}">
                    <a16:rowId xmlns:a16="http://schemas.microsoft.com/office/drawing/2014/main" val="2795550532"/>
                  </a:ext>
                </a:extLst>
              </a:tr>
              <a:tr h="520380">
                <a:tc>
                  <a:txBody>
                    <a:bodyPr/>
                    <a:lstStyle/>
                    <a:p>
                      <a:pPr algn="l" fontAlgn="b"/>
                      <a:r>
                        <a:rPr lang="en-US" sz="1800" u="none" strike="noStrike" dirty="0">
                          <a:effectLst/>
                        </a:rPr>
                        <a:t>Procedure code for IMV</a:t>
                      </a:r>
                      <a:endParaRPr lang="en-US" sz="1800" b="0" i="0" u="none" strike="noStrike" dirty="0">
                        <a:effectLst/>
                        <a:latin typeface="Calibri" panose="020F0502020204030204" pitchFamily="34" charset="0"/>
                      </a:endParaRPr>
                    </a:p>
                  </a:txBody>
                  <a:tcPr marL="6998" marR="6998" marT="6998" marB="0" anchor="b"/>
                </a:tc>
                <a:tc>
                  <a:txBody>
                    <a:bodyPr/>
                    <a:lstStyle/>
                    <a:p>
                      <a:pPr algn="l" fontAlgn="b"/>
                      <a:r>
                        <a:rPr lang="en-US" sz="1800" u="none" strike="noStrike">
                          <a:effectLst/>
                        </a:rPr>
                        <a:t>39% (46,222)</a:t>
                      </a:r>
                      <a:endParaRPr lang="en-US" sz="1800" b="0" i="0" u="none" strike="noStrike">
                        <a:effectLst/>
                        <a:latin typeface="Calibri" panose="020F0502020204030204" pitchFamily="34" charset="0"/>
                      </a:endParaRPr>
                    </a:p>
                  </a:txBody>
                  <a:tcPr marL="6998" marR="6998" marT="6998" marB="0" anchor="b"/>
                </a:tc>
                <a:tc>
                  <a:txBody>
                    <a:bodyPr/>
                    <a:lstStyle/>
                    <a:p>
                      <a:pPr algn="l" fontAlgn="b"/>
                      <a:r>
                        <a:rPr lang="en-US" sz="1800" u="none" strike="noStrike" dirty="0">
                          <a:effectLst/>
                        </a:rPr>
                        <a:t>39% (40,337)</a:t>
                      </a:r>
                      <a:endParaRPr lang="en-US" sz="1800" b="0" i="0" u="none" strike="noStrike" dirty="0">
                        <a:effectLst/>
                        <a:latin typeface="Calibri" panose="020F0502020204030204" pitchFamily="34" charset="0"/>
                      </a:endParaRPr>
                    </a:p>
                  </a:txBody>
                  <a:tcPr marL="6998" marR="6998" marT="6998" marB="0" anchor="b"/>
                </a:tc>
                <a:tc>
                  <a:txBody>
                    <a:bodyPr/>
                    <a:lstStyle/>
                    <a:p>
                      <a:pPr algn="l" fontAlgn="b"/>
                      <a:r>
                        <a:rPr lang="en-US" sz="2000" b="0" i="0" u="none" strike="noStrike" dirty="0">
                          <a:effectLst/>
                          <a:latin typeface="Calibri" panose="020F0502020204030204" pitchFamily="34" charset="0"/>
                        </a:rPr>
                        <a:t>46% (14,051)</a:t>
                      </a:r>
                    </a:p>
                  </a:txBody>
                  <a:tcPr marL="11835" marR="11835" marT="11835" marB="0" anchor="b"/>
                </a:tc>
                <a:tc>
                  <a:txBody>
                    <a:bodyPr/>
                    <a:lstStyle/>
                    <a:p>
                      <a:pPr algn="l" fontAlgn="b"/>
                      <a:r>
                        <a:rPr lang="en-US" sz="2000" b="0" i="0" u="none" strike="noStrike">
                          <a:effectLst/>
                          <a:latin typeface="Calibri" panose="020F0502020204030204" pitchFamily="34" charset="0"/>
                        </a:rPr>
                        <a:t>89% (16,088)</a:t>
                      </a:r>
                    </a:p>
                  </a:txBody>
                  <a:tcPr marL="11835" marR="11835" marT="11835" marB="0" anchor="b"/>
                </a:tc>
                <a:extLst>
                  <a:ext uri="{0D108BD9-81ED-4DB2-BD59-A6C34878D82A}">
                    <a16:rowId xmlns:a16="http://schemas.microsoft.com/office/drawing/2014/main" val="3591494308"/>
                  </a:ext>
                </a:extLst>
              </a:tr>
              <a:tr h="296543">
                <a:tc>
                  <a:txBody>
                    <a:bodyPr/>
                    <a:lstStyle/>
                    <a:p>
                      <a:pPr algn="l" fontAlgn="b"/>
                      <a:r>
                        <a:rPr lang="en-US" sz="1800" b="0" i="0" u="none" strike="noStrike" dirty="0">
                          <a:effectLst/>
                          <a:latin typeface="Calibri" panose="020F0502020204030204" pitchFamily="34" charset="0"/>
                        </a:rPr>
                        <a:t>Length of Stay</a:t>
                      </a:r>
                    </a:p>
                  </a:txBody>
                  <a:tcPr marL="6998" marR="6998" marT="6998" marB="0" anchor="b"/>
                </a:tc>
                <a:tc>
                  <a:txBody>
                    <a:bodyPr/>
                    <a:lstStyle/>
                    <a:p>
                      <a:pPr algn="l" fontAlgn="b"/>
                      <a:r>
                        <a:rPr lang="en-US" sz="1800" b="0" i="0" u="none" strike="noStrike" dirty="0">
                          <a:effectLst/>
                          <a:latin typeface="Calibri" panose="020F0502020204030204" pitchFamily="34" charset="0"/>
                        </a:rPr>
                        <a:t>-</a:t>
                      </a:r>
                    </a:p>
                  </a:txBody>
                  <a:tcPr marL="6998" marR="6998" marT="6998" marB="0" anchor="b"/>
                </a:tc>
                <a:tc>
                  <a:txBody>
                    <a:bodyPr/>
                    <a:lstStyle/>
                    <a:p>
                      <a:pPr algn="l" fontAlgn="b"/>
                      <a:r>
                        <a:rPr lang="en-US" sz="1800" b="0" i="0" u="none" strike="noStrike" dirty="0">
                          <a:effectLst/>
                          <a:latin typeface="Calibri" panose="020F0502020204030204" pitchFamily="34" charset="0"/>
                        </a:rPr>
                        <a:t>-</a:t>
                      </a:r>
                    </a:p>
                  </a:txBody>
                  <a:tcPr marL="6998" marR="6998" marT="6998" marB="0" anchor="b"/>
                </a:tc>
                <a:tc>
                  <a:txBody>
                    <a:bodyPr/>
                    <a:lstStyle/>
                    <a:p>
                      <a:pPr algn="l" fontAlgn="b"/>
                      <a:r>
                        <a:rPr lang="en-US" sz="2000" b="0" i="0" u="none" strike="noStrike" dirty="0">
                          <a:effectLst/>
                          <a:latin typeface="Calibri" panose="020F0502020204030204" pitchFamily="34" charset="0"/>
                        </a:rPr>
                        <a:t>-</a:t>
                      </a:r>
                    </a:p>
                  </a:txBody>
                  <a:tcPr marL="11835" marR="11835" marT="11835" marB="0" anchor="b"/>
                </a:tc>
                <a:tc>
                  <a:txBody>
                    <a:bodyPr/>
                    <a:lstStyle/>
                    <a:p>
                      <a:pPr algn="l" fontAlgn="b"/>
                      <a:r>
                        <a:rPr lang="en-US" sz="2000" b="0" i="0" u="none" strike="noStrike" dirty="0">
                          <a:effectLst/>
                          <a:latin typeface="Calibri" panose="020F0502020204030204" pitchFamily="34" charset="0"/>
                        </a:rPr>
                        <a:t>-</a:t>
                      </a:r>
                    </a:p>
                  </a:txBody>
                  <a:tcPr marL="11835" marR="11835" marT="11835" marB="0" anchor="b"/>
                </a:tc>
                <a:extLst>
                  <a:ext uri="{0D108BD9-81ED-4DB2-BD59-A6C34878D82A}">
                    <a16:rowId xmlns:a16="http://schemas.microsoft.com/office/drawing/2014/main" val="3286864200"/>
                  </a:ext>
                </a:extLst>
              </a:tr>
              <a:tr h="510968">
                <a:tc>
                  <a:txBody>
                    <a:bodyPr/>
                    <a:lstStyle/>
                    <a:p>
                      <a:pPr algn="l" fontAlgn="b"/>
                      <a:r>
                        <a:rPr lang="en-US" sz="1800" b="0" i="0" u="none" strike="noStrike" dirty="0">
                          <a:effectLst/>
                          <a:latin typeface="Calibri" panose="020F0502020204030204" pitchFamily="34" charset="0"/>
                        </a:rPr>
                        <a:t>In Hospital Mortality</a:t>
                      </a:r>
                    </a:p>
                  </a:txBody>
                  <a:tcPr marL="6998" marR="6998" marT="6998" marB="0" anchor="b"/>
                </a:tc>
                <a:tc>
                  <a:txBody>
                    <a:bodyPr/>
                    <a:lstStyle/>
                    <a:p>
                      <a:pPr algn="l" fontAlgn="b"/>
                      <a:r>
                        <a:rPr lang="en-US" sz="1800" b="0" i="0" u="none" strike="noStrike" dirty="0">
                          <a:effectLst/>
                          <a:latin typeface="Calibri" panose="020F0502020204030204" pitchFamily="34" charset="0"/>
                        </a:rPr>
                        <a:t>-</a:t>
                      </a:r>
                    </a:p>
                  </a:txBody>
                  <a:tcPr marL="6998" marR="6998" marT="6998" marB="0" anchor="b"/>
                </a:tc>
                <a:tc>
                  <a:txBody>
                    <a:bodyPr/>
                    <a:lstStyle/>
                    <a:p>
                      <a:pPr algn="l" fontAlgn="b"/>
                      <a:r>
                        <a:rPr lang="en-US" sz="1800" b="0" i="0" u="none" strike="noStrike" dirty="0">
                          <a:effectLst/>
                          <a:latin typeface="Calibri" panose="020F0502020204030204" pitchFamily="34" charset="0"/>
                        </a:rPr>
                        <a:t>-</a:t>
                      </a:r>
                    </a:p>
                  </a:txBody>
                  <a:tcPr marL="6998" marR="6998" marT="6998" marB="0" anchor="b"/>
                </a:tc>
                <a:tc>
                  <a:txBody>
                    <a:bodyPr/>
                    <a:lstStyle/>
                    <a:p>
                      <a:pPr algn="l" fontAlgn="b"/>
                      <a:r>
                        <a:rPr lang="en-US" sz="2000" b="0" i="0" u="none" strike="noStrike" dirty="0">
                          <a:effectLst/>
                          <a:latin typeface="Calibri" panose="020F0502020204030204" pitchFamily="34" charset="0"/>
                        </a:rPr>
                        <a:t>-</a:t>
                      </a:r>
                    </a:p>
                  </a:txBody>
                  <a:tcPr marL="11835" marR="11835" marT="11835" marB="0" anchor="b"/>
                </a:tc>
                <a:tc>
                  <a:txBody>
                    <a:bodyPr/>
                    <a:lstStyle/>
                    <a:p>
                      <a:pPr algn="l" fontAlgn="b"/>
                      <a:r>
                        <a:rPr lang="en-US" sz="2000" b="0" i="0" u="none" strike="noStrike" dirty="0">
                          <a:effectLst/>
                          <a:latin typeface="Calibri" panose="020F0502020204030204" pitchFamily="34" charset="0"/>
                        </a:rPr>
                        <a:t>-</a:t>
                      </a:r>
                    </a:p>
                  </a:txBody>
                  <a:tcPr marL="11835" marR="11835" marT="11835" marB="0" anchor="b"/>
                </a:tc>
                <a:extLst>
                  <a:ext uri="{0D108BD9-81ED-4DB2-BD59-A6C34878D82A}">
                    <a16:rowId xmlns:a16="http://schemas.microsoft.com/office/drawing/2014/main" val="2435518952"/>
                  </a:ext>
                </a:extLst>
              </a:tr>
            </a:tbl>
          </a:graphicData>
        </a:graphic>
      </p:graphicFrame>
    </p:spTree>
    <p:extLst>
      <p:ext uri="{BB962C8B-B14F-4D97-AF65-F5344CB8AC3E}">
        <p14:creationId xmlns:p14="http://schemas.microsoft.com/office/powerpoint/2010/main" val="314301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012F-48C7-D5E3-3125-72D97346E285}"/>
              </a:ext>
            </a:extLst>
          </p:cNvPr>
          <p:cNvSpPr>
            <a:spLocks noGrp="1"/>
          </p:cNvSpPr>
          <p:nvPr>
            <p:ph type="title"/>
          </p:nvPr>
        </p:nvSpPr>
        <p:spPr/>
        <p:txBody>
          <a:bodyPr/>
          <a:lstStyle/>
          <a:p>
            <a:r>
              <a:rPr lang="en-US" dirty="0"/>
              <a:t>Who do guidelines apply to?</a:t>
            </a:r>
          </a:p>
        </p:txBody>
      </p:sp>
      <p:sp>
        <p:nvSpPr>
          <p:cNvPr id="3" name="Content Placeholder 2">
            <a:extLst>
              <a:ext uri="{FF2B5EF4-FFF2-40B4-BE49-F238E27FC236}">
                <a16:creationId xmlns:a16="http://schemas.microsoft.com/office/drawing/2014/main" id="{A07E02BF-94E9-ECC2-0979-997FC06E1C0A}"/>
              </a:ext>
            </a:extLst>
          </p:cNvPr>
          <p:cNvSpPr>
            <a:spLocks noGrp="1"/>
          </p:cNvSpPr>
          <p:nvPr>
            <p:ph idx="1"/>
          </p:nvPr>
        </p:nvSpPr>
        <p:spPr/>
        <p:txBody>
          <a:bodyPr/>
          <a:lstStyle/>
          <a:p>
            <a:pPr marL="0" indent="0">
              <a:buNone/>
            </a:pPr>
            <a:r>
              <a:rPr lang="en-US" dirty="0"/>
              <a:t>Based on diagnostic codes present</a:t>
            </a:r>
          </a:p>
          <a:p>
            <a:r>
              <a:rPr lang="en-US" dirty="0"/>
              <a:t>ATS OHS* Guideline (2019):</a:t>
            </a:r>
          </a:p>
          <a:p>
            <a:pPr lvl="1"/>
            <a:r>
              <a:rPr lang="en-US" dirty="0"/>
              <a:t>Obesity with Hypoventilation Dx: 4,839</a:t>
            </a:r>
            <a:r>
              <a:rPr lang="en-US" b="1" dirty="0"/>
              <a:t> (4%)</a:t>
            </a:r>
          </a:p>
          <a:p>
            <a:pPr lvl="1"/>
            <a:r>
              <a:rPr lang="en-US" dirty="0"/>
              <a:t>Obese and no COPD/Asthma/CHF/NMD/OUD Dx: 62,400 </a:t>
            </a:r>
            <a:r>
              <a:rPr lang="en-US" b="1" dirty="0"/>
              <a:t>(51%)</a:t>
            </a:r>
          </a:p>
          <a:p>
            <a:pPr lvl="2"/>
            <a:r>
              <a:rPr lang="en-US" b="1" dirty="0"/>
              <a:t>Missing data…</a:t>
            </a:r>
          </a:p>
          <a:p>
            <a:pPr lvl="1"/>
            <a:r>
              <a:rPr lang="en-US" dirty="0"/>
              <a:t>Obese and OSA and no COPD/Asthma/CHF/NMD/OUD dx: 7,538 </a:t>
            </a:r>
            <a:r>
              <a:rPr lang="en-US" b="1" dirty="0"/>
              <a:t>(6%)</a:t>
            </a:r>
          </a:p>
          <a:p>
            <a:r>
              <a:rPr lang="en-US" dirty="0"/>
              <a:t>ATS COPD NIV Guideline (2020): 9,659 </a:t>
            </a:r>
            <a:r>
              <a:rPr lang="en-US" b="1" dirty="0"/>
              <a:t>(9%)</a:t>
            </a:r>
          </a:p>
          <a:p>
            <a:endParaRPr lang="en-US" b="1" dirty="0"/>
          </a:p>
          <a:p>
            <a:pPr marL="0" indent="0" algn="ctr">
              <a:buNone/>
            </a:pPr>
            <a:r>
              <a:rPr lang="en-US" b="1" dirty="0">
                <a:solidFill>
                  <a:srgbClr val="C00000"/>
                </a:solidFill>
              </a:rPr>
              <a:t>Neither guideline: 40-87%</a:t>
            </a:r>
          </a:p>
          <a:p>
            <a:pPr marL="0" indent="0" algn="ctr">
              <a:buNone/>
            </a:pPr>
            <a:endParaRPr lang="en-US" b="1" dirty="0">
              <a:solidFill>
                <a:srgbClr val="C00000"/>
              </a:solidFill>
            </a:endParaRPr>
          </a:p>
        </p:txBody>
      </p:sp>
    </p:spTree>
    <p:extLst>
      <p:ext uri="{BB962C8B-B14F-4D97-AF65-F5344CB8AC3E}">
        <p14:creationId xmlns:p14="http://schemas.microsoft.com/office/powerpoint/2010/main" val="1589157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F555-48D2-048C-28D8-BFB67DBE1C07}"/>
              </a:ext>
            </a:extLst>
          </p:cNvPr>
          <p:cNvSpPr>
            <a:spLocks noGrp="1"/>
          </p:cNvSpPr>
          <p:nvPr>
            <p:ph type="title"/>
          </p:nvPr>
        </p:nvSpPr>
        <p:spPr>
          <a:xfrm>
            <a:off x="838200" y="-635"/>
            <a:ext cx="10515600" cy="1325563"/>
          </a:xfrm>
        </p:spPr>
        <p:txBody>
          <a:bodyPr/>
          <a:lstStyle/>
          <a:p>
            <a:r>
              <a:rPr lang="en-US" dirty="0"/>
              <a:t>Can we identify relevant physiology?</a:t>
            </a:r>
          </a:p>
        </p:txBody>
      </p:sp>
      <p:grpSp>
        <p:nvGrpSpPr>
          <p:cNvPr id="8" name="Group 7">
            <a:extLst>
              <a:ext uri="{FF2B5EF4-FFF2-40B4-BE49-F238E27FC236}">
                <a16:creationId xmlns:a16="http://schemas.microsoft.com/office/drawing/2014/main" id="{2ABD3C19-7C15-964D-BD45-DD37A552EC81}"/>
              </a:ext>
            </a:extLst>
          </p:cNvPr>
          <p:cNvGrpSpPr/>
          <p:nvPr/>
        </p:nvGrpSpPr>
        <p:grpSpPr>
          <a:xfrm>
            <a:off x="686463" y="1356795"/>
            <a:ext cx="4724400" cy="3948113"/>
            <a:chOff x="0" y="1238264"/>
            <a:chExt cx="4724400" cy="3948113"/>
          </a:xfrm>
        </p:grpSpPr>
        <p:pic>
          <p:nvPicPr>
            <p:cNvPr id="4" name="Picture 3">
              <a:extLst>
                <a:ext uri="{FF2B5EF4-FFF2-40B4-BE49-F238E27FC236}">
                  <a16:creationId xmlns:a16="http://schemas.microsoft.com/office/drawing/2014/main" id="{174FB380-BD6A-11EB-BB48-7664CE0A5F06}"/>
                </a:ext>
              </a:extLst>
            </p:cNvPr>
            <p:cNvPicPr>
              <a:picLocks noChangeAspect="1"/>
            </p:cNvPicPr>
            <p:nvPr/>
          </p:nvPicPr>
          <p:blipFill rotWithShape="1">
            <a:blip r:embed="rId3"/>
            <a:srcRect r="20225"/>
            <a:stretch/>
          </p:blipFill>
          <p:spPr>
            <a:xfrm>
              <a:off x="0" y="1238264"/>
              <a:ext cx="4724400" cy="3948113"/>
            </a:xfrm>
            <a:prstGeom prst="rect">
              <a:avLst/>
            </a:prstGeom>
          </p:spPr>
        </p:pic>
        <p:sp>
          <p:nvSpPr>
            <p:cNvPr id="3" name="TextBox 2">
              <a:extLst>
                <a:ext uri="{FF2B5EF4-FFF2-40B4-BE49-F238E27FC236}">
                  <a16:creationId xmlns:a16="http://schemas.microsoft.com/office/drawing/2014/main" id="{9A99A16B-41B9-5664-CB3B-2E4BEC30DD17}"/>
                </a:ext>
              </a:extLst>
            </p:cNvPr>
            <p:cNvSpPr txBox="1"/>
            <p:nvPr/>
          </p:nvSpPr>
          <p:spPr>
            <a:xfrm>
              <a:off x="3335867" y="2201333"/>
              <a:ext cx="880533" cy="369332"/>
            </a:xfrm>
            <a:prstGeom prst="rect">
              <a:avLst/>
            </a:prstGeom>
            <a:noFill/>
          </p:spPr>
          <p:txBody>
            <a:bodyPr wrap="square" rtlCol="0">
              <a:spAutoFit/>
            </a:bodyPr>
            <a:lstStyle/>
            <a:p>
              <a:r>
                <a:rPr lang="en-US" dirty="0"/>
                <a:t>COPD</a:t>
              </a:r>
            </a:p>
          </p:txBody>
        </p:sp>
        <p:sp>
          <p:nvSpPr>
            <p:cNvPr id="6" name="TextBox 5">
              <a:extLst>
                <a:ext uri="{FF2B5EF4-FFF2-40B4-BE49-F238E27FC236}">
                  <a16:creationId xmlns:a16="http://schemas.microsoft.com/office/drawing/2014/main" id="{FDA34FDC-E50C-4084-B453-2528BDB6DC2F}"/>
                </a:ext>
              </a:extLst>
            </p:cNvPr>
            <p:cNvSpPr txBox="1"/>
            <p:nvPr/>
          </p:nvSpPr>
          <p:spPr>
            <a:xfrm>
              <a:off x="1693333" y="2938279"/>
              <a:ext cx="880533" cy="369332"/>
            </a:xfrm>
            <a:prstGeom prst="rect">
              <a:avLst/>
            </a:prstGeom>
            <a:noFill/>
          </p:spPr>
          <p:txBody>
            <a:bodyPr wrap="square" rtlCol="0">
              <a:spAutoFit/>
            </a:bodyPr>
            <a:lstStyle/>
            <a:p>
              <a:r>
                <a:rPr lang="en-US" dirty="0"/>
                <a:t>OSA</a:t>
              </a:r>
            </a:p>
          </p:txBody>
        </p:sp>
        <p:sp>
          <p:nvSpPr>
            <p:cNvPr id="7" name="TextBox 6">
              <a:extLst>
                <a:ext uri="{FF2B5EF4-FFF2-40B4-BE49-F238E27FC236}">
                  <a16:creationId xmlns:a16="http://schemas.microsoft.com/office/drawing/2014/main" id="{650B1B6D-45CC-9149-0D6D-E350282CED6A}"/>
                </a:ext>
              </a:extLst>
            </p:cNvPr>
            <p:cNvSpPr txBox="1"/>
            <p:nvPr/>
          </p:nvSpPr>
          <p:spPr>
            <a:xfrm>
              <a:off x="1388534" y="3877733"/>
              <a:ext cx="711200" cy="369332"/>
            </a:xfrm>
            <a:prstGeom prst="rect">
              <a:avLst/>
            </a:prstGeom>
            <a:noFill/>
          </p:spPr>
          <p:txBody>
            <a:bodyPr wrap="square" rtlCol="0">
              <a:spAutoFit/>
            </a:bodyPr>
            <a:lstStyle/>
            <a:p>
              <a:r>
                <a:rPr lang="en-US" dirty="0"/>
                <a:t>OUD</a:t>
              </a:r>
            </a:p>
          </p:txBody>
        </p:sp>
      </p:grpSp>
      <p:grpSp>
        <p:nvGrpSpPr>
          <p:cNvPr id="12" name="Group 11">
            <a:extLst>
              <a:ext uri="{FF2B5EF4-FFF2-40B4-BE49-F238E27FC236}">
                <a16:creationId xmlns:a16="http://schemas.microsoft.com/office/drawing/2014/main" id="{66113666-B6EC-BF9A-798C-BFF15940B5AC}"/>
              </a:ext>
            </a:extLst>
          </p:cNvPr>
          <p:cNvGrpSpPr/>
          <p:nvPr/>
        </p:nvGrpSpPr>
        <p:grpSpPr>
          <a:xfrm>
            <a:off x="5759319" y="1356795"/>
            <a:ext cx="4604543" cy="4119562"/>
            <a:chOff x="6012657" y="1238264"/>
            <a:chExt cx="4604543" cy="4119562"/>
          </a:xfrm>
        </p:grpSpPr>
        <p:pic>
          <p:nvPicPr>
            <p:cNvPr id="5" name="Picture 4">
              <a:extLst>
                <a:ext uri="{FF2B5EF4-FFF2-40B4-BE49-F238E27FC236}">
                  <a16:creationId xmlns:a16="http://schemas.microsoft.com/office/drawing/2014/main" id="{11882ED9-52FB-1719-8780-7141460FE814}"/>
                </a:ext>
              </a:extLst>
            </p:cNvPr>
            <p:cNvPicPr>
              <a:picLocks noChangeAspect="1"/>
            </p:cNvPicPr>
            <p:nvPr/>
          </p:nvPicPr>
          <p:blipFill rotWithShape="1">
            <a:blip r:embed="rId4"/>
            <a:srcRect r="25485"/>
            <a:stretch/>
          </p:blipFill>
          <p:spPr>
            <a:xfrm>
              <a:off x="6012657" y="1238264"/>
              <a:ext cx="4604543" cy="4119562"/>
            </a:xfrm>
            <a:prstGeom prst="rect">
              <a:avLst/>
            </a:prstGeom>
          </p:spPr>
        </p:pic>
        <p:sp>
          <p:nvSpPr>
            <p:cNvPr id="9" name="TextBox 8">
              <a:extLst>
                <a:ext uri="{FF2B5EF4-FFF2-40B4-BE49-F238E27FC236}">
                  <a16:creationId xmlns:a16="http://schemas.microsoft.com/office/drawing/2014/main" id="{91474600-674C-B62C-FA53-3AA068B5D7EA}"/>
                </a:ext>
              </a:extLst>
            </p:cNvPr>
            <p:cNvSpPr txBox="1"/>
            <p:nvPr/>
          </p:nvSpPr>
          <p:spPr>
            <a:xfrm>
              <a:off x="6688667" y="3307611"/>
              <a:ext cx="795866" cy="369332"/>
            </a:xfrm>
            <a:prstGeom prst="rect">
              <a:avLst/>
            </a:prstGeom>
            <a:noFill/>
          </p:spPr>
          <p:txBody>
            <a:bodyPr wrap="square" rtlCol="0">
              <a:spAutoFit/>
            </a:bodyPr>
            <a:lstStyle/>
            <a:p>
              <a:r>
                <a:rPr lang="en-US" dirty="0"/>
                <a:t>OSA</a:t>
              </a:r>
            </a:p>
          </p:txBody>
        </p:sp>
        <p:sp>
          <p:nvSpPr>
            <p:cNvPr id="10" name="TextBox 9">
              <a:extLst>
                <a:ext uri="{FF2B5EF4-FFF2-40B4-BE49-F238E27FC236}">
                  <a16:creationId xmlns:a16="http://schemas.microsoft.com/office/drawing/2014/main" id="{D8AAA7F5-610A-C7E4-03CC-CF4447E229AD}"/>
                </a:ext>
              </a:extLst>
            </p:cNvPr>
            <p:cNvSpPr txBox="1"/>
            <p:nvPr/>
          </p:nvSpPr>
          <p:spPr>
            <a:xfrm>
              <a:off x="7298267" y="2129817"/>
              <a:ext cx="795866" cy="369332"/>
            </a:xfrm>
            <a:prstGeom prst="rect">
              <a:avLst/>
            </a:prstGeom>
            <a:noFill/>
          </p:spPr>
          <p:txBody>
            <a:bodyPr wrap="square" rtlCol="0">
              <a:spAutoFit/>
            </a:bodyPr>
            <a:lstStyle/>
            <a:p>
              <a:r>
                <a:rPr lang="en-US" dirty="0"/>
                <a:t>COPD</a:t>
              </a:r>
            </a:p>
          </p:txBody>
        </p:sp>
        <p:sp>
          <p:nvSpPr>
            <p:cNvPr id="11" name="TextBox 10">
              <a:extLst>
                <a:ext uri="{FF2B5EF4-FFF2-40B4-BE49-F238E27FC236}">
                  <a16:creationId xmlns:a16="http://schemas.microsoft.com/office/drawing/2014/main" id="{7973E431-E27C-39E9-B5B4-D5BF31F1B74F}"/>
                </a:ext>
              </a:extLst>
            </p:cNvPr>
            <p:cNvSpPr txBox="1"/>
            <p:nvPr/>
          </p:nvSpPr>
          <p:spPr>
            <a:xfrm>
              <a:off x="7941733" y="3877733"/>
              <a:ext cx="1397663" cy="369332"/>
            </a:xfrm>
            <a:prstGeom prst="rect">
              <a:avLst/>
            </a:prstGeom>
            <a:noFill/>
          </p:spPr>
          <p:txBody>
            <a:bodyPr wrap="square" rtlCol="0">
              <a:spAutoFit/>
            </a:bodyPr>
            <a:lstStyle/>
            <a:p>
              <a:r>
                <a:rPr lang="en-US" dirty="0"/>
                <a:t>OUD</a:t>
              </a:r>
            </a:p>
          </p:txBody>
        </p:sp>
      </p:grpSp>
      <p:sp>
        <p:nvSpPr>
          <p:cNvPr id="13" name="Content Placeholder 2">
            <a:extLst>
              <a:ext uri="{FF2B5EF4-FFF2-40B4-BE49-F238E27FC236}">
                <a16:creationId xmlns:a16="http://schemas.microsoft.com/office/drawing/2014/main" id="{AAE9EB20-C0F1-1A0B-F0C8-397221C8D3EF}"/>
              </a:ext>
            </a:extLst>
          </p:cNvPr>
          <p:cNvSpPr>
            <a:spLocks noGrp="1"/>
          </p:cNvSpPr>
          <p:nvPr>
            <p:ph idx="1"/>
          </p:nvPr>
        </p:nvSpPr>
        <p:spPr>
          <a:xfrm>
            <a:off x="660397" y="5140191"/>
            <a:ext cx="10862733" cy="1680883"/>
          </a:xfrm>
        </p:spPr>
        <p:txBody>
          <a:bodyPr>
            <a:normAutofit fontScale="85000" lnSpcReduction="20000"/>
          </a:bodyPr>
          <a:lstStyle/>
          <a:p>
            <a:pPr marL="0" indent="0">
              <a:buNone/>
            </a:pPr>
            <a:r>
              <a:rPr lang="en-US" dirty="0"/>
              <a:t>TODO: </a:t>
            </a:r>
          </a:p>
          <a:p>
            <a:r>
              <a:rPr lang="en-US" dirty="0"/>
              <a:t>Principal Component Analysis: most parsimonious set of variables that explains how patients with hypercapnia differ from each other</a:t>
            </a:r>
          </a:p>
          <a:p>
            <a:r>
              <a:rPr lang="en-US" dirty="0"/>
              <a:t>Clustering on this vs. expert features (can’t vs won’t breathe; compensation etc.)</a:t>
            </a:r>
          </a:p>
          <a:p>
            <a:pPr marL="457200" lvl="1" indent="0">
              <a:buNone/>
            </a:pPr>
            <a:r>
              <a:rPr lang="en-US" dirty="0"/>
              <a:t>→ physiologic endotypes?</a:t>
            </a:r>
          </a:p>
          <a:p>
            <a:pPr marL="0" indent="0" algn="ctr">
              <a:buNone/>
            </a:pPr>
            <a:endParaRPr lang="en-US" b="1" dirty="0">
              <a:solidFill>
                <a:srgbClr val="C00000"/>
              </a:solidFill>
            </a:endParaRPr>
          </a:p>
        </p:txBody>
      </p:sp>
      <p:sp>
        <p:nvSpPr>
          <p:cNvPr id="14" name="TextBox 13">
            <a:extLst>
              <a:ext uri="{FF2B5EF4-FFF2-40B4-BE49-F238E27FC236}">
                <a16:creationId xmlns:a16="http://schemas.microsoft.com/office/drawing/2014/main" id="{6969CA86-1FB6-4CF6-1974-23BB432BDC5C}"/>
              </a:ext>
            </a:extLst>
          </p:cNvPr>
          <p:cNvSpPr txBox="1"/>
          <p:nvPr/>
        </p:nvSpPr>
        <p:spPr>
          <a:xfrm rot="16200000">
            <a:off x="-1419609" y="2872144"/>
            <a:ext cx="3950890" cy="369332"/>
          </a:xfrm>
          <a:prstGeom prst="rect">
            <a:avLst/>
          </a:prstGeom>
          <a:noFill/>
        </p:spPr>
        <p:txBody>
          <a:bodyPr wrap="none" rtlCol="0">
            <a:spAutoFit/>
          </a:bodyPr>
          <a:lstStyle/>
          <a:p>
            <a:r>
              <a:rPr lang="en-US" dirty="0"/>
              <a:t>Conditional Probability the Dx is Present</a:t>
            </a:r>
          </a:p>
        </p:txBody>
      </p:sp>
    </p:spTree>
    <p:extLst>
      <p:ext uri="{BB962C8B-B14F-4D97-AF65-F5344CB8AC3E}">
        <p14:creationId xmlns:p14="http://schemas.microsoft.com/office/powerpoint/2010/main" val="1713518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3B4F-9B88-2052-42C0-4A1E633A755A}"/>
              </a:ext>
            </a:extLst>
          </p:cNvPr>
          <p:cNvSpPr>
            <a:spLocks noGrp="1"/>
          </p:cNvSpPr>
          <p:nvPr>
            <p:ph type="title"/>
          </p:nvPr>
        </p:nvSpPr>
        <p:spPr/>
        <p:txBody>
          <a:bodyPr/>
          <a:lstStyle/>
          <a:p>
            <a:r>
              <a:rPr lang="en-US" dirty="0"/>
              <a:t>Strengths and Limitations</a:t>
            </a:r>
          </a:p>
        </p:txBody>
      </p:sp>
      <p:sp>
        <p:nvSpPr>
          <p:cNvPr id="3" name="Content Placeholder 2">
            <a:extLst>
              <a:ext uri="{FF2B5EF4-FFF2-40B4-BE49-F238E27FC236}">
                <a16:creationId xmlns:a16="http://schemas.microsoft.com/office/drawing/2014/main" id="{AB535F3D-D3A4-C1CD-E172-9FE3D03BCBE3}"/>
              </a:ext>
            </a:extLst>
          </p:cNvPr>
          <p:cNvSpPr>
            <a:spLocks noGrp="1"/>
          </p:cNvSpPr>
          <p:nvPr>
            <p:ph idx="1"/>
          </p:nvPr>
        </p:nvSpPr>
        <p:spPr/>
        <p:txBody>
          <a:bodyPr>
            <a:normAutofit fontScale="92500" lnSpcReduction="20000"/>
          </a:bodyPr>
          <a:lstStyle/>
          <a:p>
            <a:r>
              <a:rPr lang="en-US" dirty="0"/>
              <a:t>What does ”big data” get you? </a:t>
            </a:r>
          </a:p>
          <a:p>
            <a:pPr lvl="1"/>
            <a:r>
              <a:rPr lang="en-US" dirty="0"/>
              <a:t>Less susceptible to idiosyncratic local patterns; maybe increased representativeness</a:t>
            </a:r>
          </a:p>
          <a:p>
            <a:pPr lvl="1"/>
            <a:r>
              <a:rPr lang="en-US" dirty="0"/>
              <a:t>Power for subgroup investigations</a:t>
            </a:r>
          </a:p>
          <a:p>
            <a:pPr lvl="1"/>
            <a:r>
              <a:rPr lang="en-US" dirty="0"/>
              <a:t>Data hungry algorithms*</a:t>
            </a:r>
          </a:p>
          <a:p>
            <a:endParaRPr lang="en-US" dirty="0"/>
          </a:p>
          <a:p>
            <a:r>
              <a:rPr lang="en-US" dirty="0"/>
              <a:t>All </a:t>
            </a:r>
            <a:r>
              <a:rPr lang="en-US" b="1" dirty="0"/>
              <a:t>single</a:t>
            </a:r>
            <a:r>
              <a:rPr lang="en-US" dirty="0"/>
              <a:t>-encounter data (cross-sectional) due to data quality</a:t>
            </a:r>
          </a:p>
          <a:p>
            <a:pPr lvl="1"/>
            <a:r>
              <a:rPr lang="en-US" dirty="0"/>
              <a:t>Can’t evaluate readmissions, mortality, subsequent outpatient management.</a:t>
            </a:r>
          </a:p>
          <a:p>
            <a:r>
              <a:rPr lang="en-US" dirty="0"/>
              <a:t>Data quality: contingent on local practices (hard to assess)</a:t>
            </a:r>
          </a:p>
          <a:p>
            <a:r>
              <a:rPr lang="en-US" dirty="0"/>
              <a:t>Doesn’t include patients where ABG wasn’t ordered or Dx not given\</a:t>
            </a:r>
          </a:p>
          <a:p>
            <a:pPr marL="0" indent="0">
              <a:buNone/>
            </a:pPr>
            <a:r>
              <a:rPr lang="en-US" dirty="0"/>
              <a:t>Inferences about underlying </a:t>
            </a:r>
            <a:r>
              <a:rPr lang="en-US" b="1" dirty="0"/>
              <a:t>true physiology </a:t>
            </a:r>
            <a:r>
              <a:rPr lang="en-US" dirty="0"/>
              <a:t>much less robust than inferences about </a:t>
            </a:r>
            <a:r>
              <a:rPr lang="en-US" b="1" dirty="0"/>
              <a:t>coding practices and inclusion criteria </a:t>
            </a:r>
            <a:r>
              <a:rPr lang="en-US" dirty="0"/>
              <a:t>due to secondary use data.</a:t>
            </a:r>
          </a:p>
        </p:txBody>
      </p:sp>
    </p:spTree>
    <p:extLst>
      <p:ext uri="{BB962C8B-B14F-4D97-AF65-F5344CB8AC3E}">
        <p14:creationId xmlns:p14="http://schemas.microsoft.com/office/powerpoint/2010/main" val="3656556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6515-33AA-24B8-5441-B9BFB2C6ABB0}"/>
              </a:ext>
            </a:extLst>
          </p:cNvPr>
          <p:cNvSpPr>
            <a:spLocks noGrp="1"/>
          </p:cNvSpPr>
          <p:nvPr>
            <p:ph type="title"/>
          </p:nvPr>
        </p:nvSpPr>
        <p:spPr/>
        <p:txBody>
          <a:bodyPr/>
          <a:lstStyle/>
          <a:p>
            <a:r>
              <a:rPr lang="en-US" dirty="0"/>
              <a:t>Take aways: </a:t>
            </a:r>
          </a:p>
        </p:txBody>
      </p:sp>
      <p:sp>
        <p:nvSpPr>
          <p:cNvPr id="3" name="Content Placeholder 2">
            <a:extLst>
              <a:ext uri="{FF2B5EF4-FFF2-40B4-BE49-F238E27FC236}">
                <a16:creationId xmlns:a16="http://schemas.microsoft.com/office/drawing/2014/main" id="{9452B120-804D-8606-E49F-EEE40A1F3CC7}"/>
              </a:ext>
            </a:extLst>
          </p:cNvPr>
          <p:cNvSpPr>
            <a:spLocks noGrp="1"/>
          </p:cNvSpPr>
          <p:nvPr>
            <p:ph idx="1"/>
          </p:nvPr>
        </p:nvSpPr>
        <p:spPr/>
        <p:txBody>
          <a:bodyPr>
            <a:normAutofit fontScale="85000" lnSpcReduction="10000"/>
          </a:bodyPr>
          <a:lstStyle/>
          <a:p>
            <a:r>
              <a:rPr lang="en-US" dirty="0"/>
              <a:t>Multiple etiologic causes contribute to hypercapnia in many cases and further research is needed to guide how to address high rates of morbidity and mortality. </a:t>
            </a:r>
          </a:p>
          <a:p>
            <a:pPr lvl="1"/>
            <a:r>
              <a:rPr lang="en-US" dirty="0"/>
              <a:t>Rationale exists that current tools (e.g. PAP; or rehab, acetazolamide, </a:t>
            </a:r>
            <a:r>
              <a:rPr lang="en-US" dirty="0" err="1"/>
              <a:t>etc</a:t>
            </a:r>
            <a:r>
              <a:rPr lang="en-US" dirty="0"/>
              <a:t>) could be utilized</a:t>
            </a:r>
          </a:p>
          <a:p>
            <a:endParaRPr lang="en-US" dirty="0"/>
          </a:p>
          <a:p>
            <a:r>
              <a:rPr lang="en-US" dirty="0"/>
              <a:t>Different Cohort definitions do select non-overlapping and clinically different subsets</a:t>
            </a:r>
          </a:p>
          <a:p>
            <a:pPr lvl="1"/>
            <a:r>
              <a:rPr lang="en-US" dirty="0"/>
              <a:t>These cohorts differ in comorbidity distribution and physiology → treatment responsiveness and prognosis?</a:t>
            </a:r>
          </a:p>
          <a:p>
            <a:pPr lvl="1"/>
            <a:endParaRPr lang="en-US" dirty="0"/>
          </a:p>
          <a:p>
            <a:r>
              <a:rPr lang="en-US" dirty="0"/>
              <a:t>Therefore, the </a:t>
            </a:r>
            <a:r>
              <a:rPr lang="en-US" b="1" dirty="0"/>
              <a:t>interpretability</a:t>
            </a:r>
            <a:r>
              <a:rPr lang="en-US" dirty="0"/>
              <a:t> of future research might be improved with agreed-upon definitions</a:t>
            </a:r>
          </a:p>
          <a:p>
            <a:pPr lvl="1"/>
            <a:r>
              <a:rPr lang="en-US" dirty="0"/>
              <a:t>Next step: How </a:t>
            </a:r>
            <a:r>
              <a:rPr lang="en-US" b="1" dirty="0"/>
              <a:t>should</a:t>
            </a:r>
            <a:r>
              <a:rPr lang="en-US" dirty="0"/>
              <a:t> we identify patients with hypercapnic respiratory failure</a:t>
            </a:r>
          </a:p>
        </p:txBody>
      </p:sp>
    </p:spTree>
    <p:extLst>
      <p:ext uri="{BB962C8B-B14F-4D97-AF65-F5344CB8AC3E}">
        <p14:creationId xmlns:p14="http://schemas.microsoft.com/office/powerpoint/2010/main" val="402175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9692-7FE7-0124-6696-0A572404D893}"/>
              </a:ext>
            </a:extLst>
          </p:cNvPr>
          <p:cNvSpPr>
            <a:spLocks noGrp="1"/>
          </p:cNvSpPr>
          <p:nvPr>
            <p:ph type="title"/>
          </p:nvPr>
        </p:nvSpPr>
        <p:spPr/>
        <p:txBody>
          <a:bodyPr/>
          <a:lstStyle/>
          <a:p>
            <a:r>
              <a:rPr lang="en-US" dirty="0"/>
              <a:t>Next steps: How </a:t>
            </a:r>
            <a:r>
              <a:rPr lang="en-US" b="1" u="sng" dirty="0"/>
              <a:t>should</a:t>
            </a:r>
            <a:r>
              <a:rPr lang="en-US" dirty="0"/>
              <a:t> we identify patients? </a:t>
            </a:r>
          </a:p>
        </p:txBody>
      </p:sp>
      <p:sp>
        <p:nvSpPr>
          <p:cNvPr id="3" name="Content Placeholder 2">
            <a:extLst>
              <a:ext uri="{FF2B5EF4-FFF2-40B4-BE49-F238E27FC236}">
                <a16:creationId xmlns:a16="http://schemas.microsoft.com/office/drawing/2014/main" id="{447259DC-CCB5-5989-5A33-7C15AFB9984F}"/>
              </a:ext>
            </a:extLst>
          </p:cNvPr>
          <p:cNvSpPr>
            <a:spLocks noGrp="1"/>
          </p:cNvSpPr>
          <p:nvPr>
            <p:ph idx="1"/>
          </p:nvPr>
        </p:nvSpPr>
        <p:spPr>
          <a:xfrm>
            <a:off x="491066" y="1825625"/>
            <a:ext cx="5757334" cy="4351338"/>
          </a:xfrm>
        </p:spPr>
        <p:txBody>
          <a:bodyPr>
            <a:normAutofit fontScale="77500" lnSpcReduction="20000"/>
          </a:bodyPr>
          <a:lstStyle/>
          <a:p>
            <a:pPr marL="0" indent="0">
              <a:buNone/>
            </a:pPr>
            <a:r>
              <a:rPr lang="en-US" dirty="0"/>
              <a:t>Request TriNetX dataset including: </a:t>
            </a:r>
          </a:p>
          <a:p>
            <a:r>
              <a:rPr lang="en-US" dirty="0"/>
              <a:t>*Patients with hypercapnic RF (ICD, PaCO2)</a:t>
            </a:r>
          </a:p>
          <a:p>
            <a:r>
              <a:rPr lang="en-US" dirty="0"/>
              <a:t>Patients a reasonable clinician might suspect to have hypercapnic RF</a:t>
            </a:r>
          </a:p>
          <a:p>
            <a:pPr lvl="1"/>
            <a:r>
              <a:rPr lang="en-US" dirty="0"/>
              <a:t>Other respiratory failure + predisposing condition (e.g. NMD) </a:t>
            </a:r>
          </a:p>
          <a:p>
            <a:pPr lvl="1"/>
            <a:r>
              <a:rPr lang="en-US" dirty="0"/>
              <a:t>+VBG CO2 over 48 mmHg</a:t>
            </a:r>
          </a:p>
          <a:p>
            <a:pPr lvl="1"/>
            <a:r>
              <a:rPr lang="en-US" dirty="0"/>
              <a:t>Severe Obesity and elevated bicarbonate</a:t>
            </a:r>
          </a:p>
          <a:p>
            <a:pPr lvl="1"/>
            <a:r>
              <a:rPr lang="en-US" dirty="0"/>
              <a:t>…</a:t>
            </a:r>
            <a:r>
              <a:rPr lang="en-US" dirty="0" err="1"/>
              <a:t>etc</a:t>
            </a:r>
            <a:endParaRPr lang="en-US" dirty="0"/>
          </a:p>
          <a:p>
            <a:pPr marL="0" indent="0">
              <a:buNone/>
            </a:pPr>
            <a:r>
              <a:rPr lang="en-US" dirty="0"/>
              <a:t>Model: predictive abilities of feature (or their combinations)</a:t>
            </a:r>
          </a:p>
          <a:p>
            <a:pPr marL="0" indent="0">
              <a:buNone/>
            </a:pPr>
            <a:r>
              <a:rPr lang="en-US" dirty="0"/>
              <a:t>Output: Usable by researchers</a:t>
            </a:r>
          </a:p>
          <a:p>
            <a:pPr marL="0" indent="0">
              <a:buNone/>
            </a:pPr>
            <a:r>
              <a:rPr lang="en-US" dirty="0"/>
              <a:t>	Accuracy vs Usability (NLP?)</a:t>
            </a:r>
          </a:p>
          <a:p>
            <a:pPr marL="0" indent="0">
              <a:buNone/>
            </a:pPr>
            <a:r>
              <a:rPr lang="en-US" dirty="0"/>
              <a:t>	Binary output vs Probability?</a:t>
            </a:r>
          </a:p>
        </p:txBody>
      </p:sp>
      <p:graphicFrame>
        <p:nvGraphicFramePr>
          <p:cNvPr id="4" name="Table 3">
            <a:extLst>
              <a:ext uri="{FF2B5EF4-FFF2-40B4-BE49-F238E27FC236}">
                <a16:creationId xmlns:a16="http://schemas.microsoft.com/office/drawing/2014/main" id="{10D3FC1A-1111-0977-6AA0-9CE72025A1AC}"/>
              </a:ext>
            </a:extLst>
          </p:cNvPr>
          <p:cNvGraphicFramePr>
            <a:graphicFrameLocks noGrp="1"/>
          </p:cNvGraphicFramePr>
          <p:nvPr>
            <p:extLst>
              <p:ext uri="{D42A27DB-BD31-4B8C-83A1-F6EECF244321}">
                <p14:modId xmlns:p14="http://schemas.microsoft.com/office/powerpoint/2010/main" val="3052855744"/>
              </p:ext>
            </p:extLst>
          </p:nvPr>
        </p:nvGraphicFramePr>
        <p:xfrm>
          <a:off x="6583895" y="1974849"/>
          <a:ext cx="5421839" cy="3423263"/>
        </p:xfrm>
        <a:graphic>
          <a:graphicData uri="http://schemas.openxmlformats.org/drawingml/2006/table">
            <a:tbl>
              <a:tblPr>
                <a:tableStyleId>{793D81CF-94F2-401A-BA57-92F5A7B2D0C5}</a:tableStyleId>
              </a:tblPr>
              <a:tblGrid>
                <a:gridCol w="2160207">
                  <a:extLst>
                    <a:ext uri="{9D8B030D-6E8A-4147-A177-3AD203B41FA5}">
                      <a16:colId xmlns:a16="http://schemas.microsoft.com/office/drawing/2014/main" val="667844440"/>
                    </a:ext>
                  </a:extLst>
                </a:gridCol>
                <a:gridCol w="1530970">
                  <a:extLst>
                    <a:ext uri="{9D8B030D-6E8A-4147-A177-3AD203B41FA5}">
                      <a16:colId xmlns:a16="http://schemas.microsoft.com/office/drawing/2014/main" val="1881833069"/>
                    </a:ext>
                  </a:extLst>
                </a:gridCol>
                <a:gridCol w="1730662">
                  <a:extLst>
                    <a:ext uri="{9D8B030D-6E8A-4147-A177-3AD203B41FA5}">
                      <a16:colId xmlns:a16="http://schemas.microsoft.com/office/drawing/2014/main" val="746901492"/>
                    </a:ext>
                  </a:extLst>
                </a:gridCol>
              </a:tblGrid>
              <a:tr h="435380">
                <a:tc>
                  <a:txBody>
                    <a:bodyPr/>
                    <a:lstStyle/>
                    <a:p>
                      <a:pPr algn="l" fontAlgn="b"/>
                      <a:r>
                        <a:rPr lang="en-US" sz="1400" u="none" strike="noStrike">
                          <a:effectLst/>
                        </a:rPr>
                        <a:t> </a:t>
                      </a:r>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u="none" strike="noStrike" dirty="0">
                          <a:effectLst/>
                        </a:rPr>
                        <a:t>ICD </a:t>
                      </a:r>
                      <a:r>
                        <a:rPr lang="en-US" sz="1400" u="none" strike="noStrike" dirty="0" err="1">
                          <a:effectLst/>
                        </a:rPr>
                        <a:t>Hypercap</a:t>
                      </a:r>
                      <a:r>
                        <a:rPr lang="en-US" sz="1400" u="none" strike="noStrike" dirty="0">
                          <a:effectLst/>
                        </a:rPr>
                        <a:t> code and ABG CO2 &gt; 45</a:t>
                      </a:r>
                      <a:endParaRPr lang="en-US" sz="1400" b="0" i="0" u="none" strike="noStrike" dirty="0">
                        <a:effectLst/>
                        <a:latin typeface="Calibri" panose="020F0502020204030204" pitchFamily="34" charset="0"/>
                      </a:endParaRPr>
                    </a:p>
                  </a:txBody>
                  <a:tcPr marL="11245" marR="11245" marT="11245" marB="0" anchor="b"/>
                </a:tc>
                <a:tc>
                  <a:txBody>
                    <a:bodyPr/>
                    <a:lstStyle/>
                    <a:p>
                      <a:pPr algn="l" fontAlgn="b"/>
                      <a:r>
                        <a:rPr lang="en-US" sz="1400" u="none" strike="noStrike" dirty="0">
                          <a:effectLst/>
                        </a:rPr>
                        <a:t>ICD </a:t>
                      </a:r>
                      <a:r>
                        <a:rPr lang="en-US" sz="1400" u="none" strike="noStrike" dirty="0" err="1">
                          <a:effectLst/>
                        </a:rPr>
                        <a:t>Hypercap</a:t>
                      </a:r>
                      <a:r>
                        <a:rPr lang="en-US" sz="1400" u="none" strike="noStrike" dirty="0">
                          <a:effectLst/>
                        </a:rPr>
                        <a:t> code and only VBG w CO2 &gt; 48</a:t>
                      </a:r>
                      <a:endParaRPr lang="en-US" sz="1400" b="0" i="0" u="none" strike="noStrike" dirty="0">
                        <a:effectLst/>
                        <a:latin typeface="Calibri" panose="020F0502020204030204" pitchFamily="34" charset="0"/>
                      </a:endParaRPr>
                    </a:p>
                  </a:txBody>
                  <a:tcPr marL="11245" marR="11245" marT="11245" marB="0" anchor="b"/>
                </a:tc>
                <a:extLst>
                  <a:ext uri="{0D108BD9-81ED-4DB2-BD59-A6C34878D82A}">
                    <a16:rowId xmlns:a16="http://schemas.microsoft.com/office/drawing/2014/main" val="491043283"/>
                  </a:ext>
                </a:extLst>
              </a:tr>
              <a:tr h="223312">
                <a:tc>
                  <a:txBody>
                    <a:bodyPr/>
                    <a:lstStyle/>
                    <a:p>
                      <a:pPr algn="l" fontAlgn="b"/>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u="none" strike="noStrike">
                          <a:effectLst/>
                        </a:rPr>
                        <a:t>N=19,093</a:t>
                      </a:r>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u="none" strike="noStrike">
                          <a:effectLst/>
                        </a:rPr>
                        <a:t>N=10,018</a:t>
                      </a:r>
                      <a:endParaRPr lang="en-US" sz="1400" b="0" i="0" u="none" strike="noStrike">
                        <a:effectLst/>
                        <a:latin typeface="Calibri" panose="020F0502020204030204" pitchFamily="34" charset="0"/>
                      </a:endParaRPr>
                    </a:p>
                  </a:txBody>
                  <a:tcPr marL="11245" marR="11245" marT="11245" marB="0" anchor="b"/>
                </a:tc>
                <a:extLst>
                  <a:ext uri="{0D108BD9-81ED-4DB2-BD59-A6C34878D82A}">
                    <a16:rowId xmlns:a16="http://schemas.microsoft.com/office/drawing/2014/main" val="3647735004"/>
                  </a:ext>
                </a:extLst>
              </a:tr>
              <a:tr h="223312">
                <a:tc>
                  <a:txBody>
                    <a:bodyPr/>
                    <a:lstStyle/>
                    <a:p>
                      <a:pPr algn="l" fontAlgn="b"/>
                      <a:r>
                        <a:rPr lang="en-US" sz="1400" u="none" strike="noStrike">
                          <a:effectLst/>
                        </a:rPr>
                        <a:t>Age</a:t>
                      </a:r>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u="none" strike="noStrike">
                          <a:effectLst/>
                        </a:rPr>
                        <a:t>63 (±15)</a:t>
                      </a:r>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u="none" strike="noStrike" dirty="0">
                          <a:effectLst/>
                        </a:rPr>
                        <a:t>61 (±16)</a:t>
                      </a:r>
                      <a:endParaRPr lang="en-US" sz="1400" b="0" i="0" u="none" strike="noStrike" dirty="0">
                        <a:effectLst/>
                        <a:latin typeface="Calibri" panose="020F0502020204030204" pitchFamily="34" charset="0"/>
                      </a:endParaRPr>
                    </a:p>
                  </a:txBody>
                  <a:tcPr marL="11245" marR="11245" marT="11245" marB="0" anchor="b"/>
                </a:tc>
                <a:extLst>
                  <a:ext uri="{0D108BD9-81ED-4DB2-BD59-A6C34878D82A}">
                    <a16:rowId xmlns:a16="http://schemas.microsoft.com/office/drawing/2014/main" val="1183678463"/>
                  </a:ext>
                </a:extLst>
              </a:tr>
              <a:tr h="223312">
                <a:tc>
                  <a:txBody>
                    <a:bodyPr/>
                    <a:lstStyle/>
                    <a:p>
                      <a:pPr algn="l" fontAlgn="b"/>
                      <a:r>
                        <a:rPr lang="en-US" sz="1400" u="none" strike="noStrike">
                          <a:effectLst/>
                        </a:rPr>
                        <a:t>Location</a:t>
                      </a:r>
                      <a:endParaRPr lang="en-US" sz="1400" b="0" i="0" u="none" strike="noStrike">
                        <a:effectLst/>
                        <a:latin typeface="Calibri" panose="020F0502020204030204" pitchFamily="34" charset="0"/>
                      </a:endParaRPr>
                    </a:p>
                  </a:txBody>
                  <a:tcPr marL="11245" marR="11245" marT="11245" marB="0" anchor="b"/>
                </a:tc>
                <a:tc>
                  <a:txBody>
                    <a:bodyPr/>
                    <a:lstStyle/>
                    <a:p>
                      <a:pPr algn="l" fontAlgn="b"/>
                      <a:endParaRPr lang="en-US" sz="1400" b="0" i="0" u="none" strike="noStrike">
                        <a:effectLst/>
                        <a:latin typeface="Calibri" panose="020F0502020204030204" pitchFamily="34" charset="0"/>
                      </a:endParaRPr>
                    </a:p>
                  </a:txBody>
                  <a:tcPr marL="11245" marR="11245" marT="11245" marB="0" anchor="b"/>
                </a:tc>
                <a:tc>
                  <a:txBody>
                    <a:bodyPr/>
                    <a:lstStyle/>
                    <a:p>
                      <a:pPr algn="l" fontAlgn="b"/>
                      <a:endParaRPr lang="en-US" sz="1400" b="0" i="0" u="none" strike="noStrike" dirty="0">
                        <a:effectLst/>
                        <a:latin typeface="Calibri" panose="020F0502020204030204" pitchFamily="34" charset="0"/>
                      </a:endParaRPr>
                    </a:p>
                  </a:txBody>
                  <a:tcPr marL="11245" marR="11245" marT="11245" marB="0" anchor="b"/>
                </a:tc>
                <a:extLst>
                  <a:ext uri="{0D108BD9-81ED-4DB2-BD59-A6C34878D82A}">
                    <a16:rowId xmlns:a16="http://schemas.microsoft.com/office/drawing/2014/main" val="888399970"/>
                  </a:ext>
                </a:extLst>
              </a:tr>
              <a:tr h="263518">
                <a:tc>
                  <a:txBody>
                    <a:bodyPr/>
                    <a:lstStyle/>
                    <a:p>
                      <a:pPr algn="l" fontAlgn="b"/>
                      <a:r>
                        <a:rPr lang="en-US" sz="1400" u="none" strike="noStrike">
                          <a:effectLst/>
                        </a:rPr>
                        <a:t>   midwest</a:t>
                      </a:r>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u="none" strike="noStrike">
                          <a:effectLst/>
                        </a:rPr>
                        <a:t>21% (3,919)</a:t>
                      </a:r>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u="none" strike="noStrike">
                          <a:effectLst/>
                        </a:rPr>
                        <a:t>13% (1,331)</a:t>
                      </a:r>
                      <a:endParaRPr lang="en-US" sz="1400" b="0" i="0" u="none" strike="noStrike">
                        <a:effectLst/>
                        <a:latin typeface="Calibri" panose="020F0502020204030204" pitchFamily="34" charset="0"/>
                      </a:endParaRPr>
                    </a:p>
                  </a:txBody>
                  <a:tcPr marL="11245" marR="11245" marT="11245" marB="0" anchor="b"/>
                </a:tc>
                <a:extLst>
                  <a:ext uri="{0D108BD9-81ED-4DB2-BD59-A6C34878D82A}">
                    <a16:rowId xmlns:a16="http://schemas.microsoft.com/office/drawing/2014/main" val="301283137"/>
                  </a:ext>
                </a:extLst>
              </a:tr>
              <a:tr h="277218">
                <a:tc>
                  <a:txBody>
                    <a:bodyPr/>
                    <a:lstStyle/>
                    <a:p>
                      <a:pPr algn="l" fontAlgn="b"/>
                      <a:r>
                        <a:rPr lang="en-US" sz="1400" u="none" strike="noStrike">
                          <a:effectLst/>
                        </a:rPr>
                        <a:t>   northeast</a:t>
                      </a:r>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u="none" strike="noStrike">
                          <a:effectLst/>
                        </a:rPr>
                        <a:t>25% (4,705)</a:t>
                      </a:r>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u="none" strike="noStrike" dirty="0">
                          <a:effectLst/>
                        </a:rPr>
                        <a:t>21% (2,143)</a:t>
                      </a:r>
                      <a:endParaRPr lang="en-US" sz="1400" b="0" i="0" u="none" strike="noStrike" dirty="0">
                        <a:effectLst/>
                        <a:latin typeface="Calibri" panose="020F0502020204030204" pitchFamily="34" charset="0"/>
                      </a:endParaRPr>
                    </a:p>
                  </a:txBody>
                  <a:tcPr marL="11245" marR="11245" marT="11245" marB="0" anchor="b"/>
                </a:tc>
                <a:extLst>
                  <a:ext uri="{0D108BD9-81ED-4DB2-BD59-A6C34878D82A}">
                    <a16:rowId xmlns:a16="http://schemas.microsoft.com/office/drawing/2014/main" val="892548456"/>
                  </a:ext>
                </a:extLst>
              </a:tr>
              <a:tr h="263518">
                <a:tc>
                  <a:txBody>
                    <a:bodyPr/>
                    <a:lstStyle/>
                    <a:p>
                      <a:pPr algn="l" fontAlgn="b"/>
                      <a:r>
                        <a:rPr lang="en-US" sz="1400" b="1" u="none" strike="noStrike">
                          <a:effectLst/>
                        </a:rPr>
                        <a:t>   south</a:t>
                      </a:r>
                      <a:endParaRPr lang="en-US" sz="1400" b="1" i="0" u="none" strike="noStrike">
                        <a:effectLst/>
                        <a:latin typeface="Calibri" panose="020F0502020204030204" pitchFamily="34" charset="0"/>
                      </a:endParaRPr>
                    </a:p>
                  </a:txBody>
                  <a:tcPr marL="11245" marR="11245" marT="11245" marB="0" anchor="b"/>
                </a:tc>
                <a:tc>
                  <a:txBody>
                    <a:bodyPr/>
                    <a:lstStyle/>
                    <a:p>
                      <a:pPr algn="l" fontAlgn="b"/>
                      <a:r>
                        <a:rPr lang="en-US" sz="1400" b="1" u="none" strike="noStrike" dirty="0">
                          <a:effectLst/>
                        </a:rPr>
                        <a:t>46% (8,806)</a:t>
                      </a:r>
                      <a:endParaRPr lang="en-US" sz="1400" b="1" i="0" u="none" strike="noStrike" dirty="0">
                        <a:effectLst/>
                        <a:latin typeface="Calibri" panose="020F0502020204030204" pitchFamily="34" charset="0"/>
                      </a:endParaRPr>
                    </a:p>
                  </a:txBody>
                  <a:tcPr marL="11245" marR="11245" marT="11245" marB="0" anchor="b"/>
                </a:tc>
                <a:tc>
                  <a:txBody>
                    <a:bodyPr/>
                    <a:lstStyle/>
                    <a:p>
                      <a:pPr algn="l" fontAlgn="b"/>
                      <a:r>
                        <a:rPr lang="en-US" sz="1400" b="1" u="none" strike="noStrike">
                          <a:effectLst/>
                        </a:rPr>
                        <a:t>32% (3,233)</a:t>
                      </a:r>
                      <a:endParaRPr lang="en-US" sz="1400" b="1" i="0" u="none" strike="noStrike">
                        <a:effectLst/>
                        <a:latin typeface="Calibri" panose="020F0502020204030204" pitchFamily="34" charset="0"/>
                      </a:endParaRPr>
                    </a:p>
                  </a:txBody>
                  <a:tcPr marL="11245" marR="11245" marT="11245" marB="0" anchor="b"/>
                </a:tc>
                <a:extLst>
                  <a:ext uri="{0D108BD9-81ED-4DB2-BD59-A6C34878D82A}">
                    <a16:rowId xmlns:a16="http://schemas.microsoft.com/office/drawing/2014/main" val="3483426424"/>
                  </a:ext>
                </a:extLst>
              </a:tr>
              <a:tr h="263518">
                <a:tc>
                  <a:txBody>
                    <a:bodyPr/>
                    <a:lstStyle/>
                    <a:p>
                      <a:pPr algn="l" fontAlgn="b"/>
                      <a:r>
                        <a:rPr lang="en-US" sz="1400" b="1" u="none" strike="noStrike">
                          <a:effectLst/>
                        </a:rPr>
                        <a:t>   west</a:t>
                      </a:r>
                      <a:endParaRPr lang="en-US" sz="1400" b="1" i="0" u="none" strike="noStrike">
                        <a:effectLst/>
                        <a:latin typeface="Calibri" panose="020F0502020204030204" pitchFamily="34" charset="0"/>
                      </a:endParaRPr>
                    </a:p>
                  </a:txBody>
                  <a:tcPr marL="11245" marR="11245" marT="11245" marB="0" anchor="b"/>
                </a:tc>
                <a:tc>
                  <a:txBody>
                    <a:bodyPr/>
                    <a:lstStyle/>
                    <a:p>
                      <a:pPr algn="l" fontAlgn="b"/>
                      <a:r>
                        <a:rPr lang="en-US" sz="1400" b="1" u="none" strike="noStrike">
                          <a:effectLst/>
                        </a:rPr>
                        <a:t> 9% (1,663)</a:t>
                      </a:r>
                      <a:endParaRPr lang="en-US" sz="1400" b="1" i="0" u="none" strike="noStrike">
                        <a:effectLst/>
                        <a:latin typeface="Calibri" panose="020F0502020204030204" pitchFamily="34" charset="0"/>
                      </a:endParaRPr>
                    </a:p>
                  </a:txBody>
                  <a:tcPr marL="11245" marR="11245" marT="11245" marB="0" anchor="b"/>
                </a:tc>
                <a:tc>
                  <a:txBody>
                    <a:bodyPr/>
                    <a:lstStyle/>
                    <a:p>
                      <a:pPr algn="l" fontAlgn="b"/>
                      <a:r>
                        <a:rPr lang="en-US" sz="1400" b="1" u="none" strike="noStrike" dirty="0">
                          <a:effectLst/>
                        </a:rPr>
                        <a:t>33% (3,311)</a:t>
                      </a:r>
                      <a:endParaRPr lang="en-US" sz="1400" b="1" i="0" u="none" strike="noStrike" dirty="0">
                        <a:effectLst/>
                        <a:latin typeface="Calibri" panose="020F0502020204030204" pitchFamily="34" charset="0"/>
                      </a:endParaRPr>
                    </a:p>
                  </a:txBody>
                  <a:tcPr marL="11245" marR="11245" marT="11245" marB="0" anchor="b"/>
                </a:tc>
                <a:extLst>
                  <a:ext uri="{0D108BD9-81ED-4DB2-BD59-A6C34878D82A}">
                    <a16:rowId xmlns:a16="http://schemas.microsoft.com/office/drawing/2014/main" val="3689524755"/>
                  </a:ext>
                </a:extLst>
              </a:tr>
              <a:tr h="223312">
                <a:tc>
                  <a:txBody>
                    <a:bodyPr/>
                    <a:lstStyle/>
                    <a:p>
                      <a:pPr algn="l" fontAlgn="b"/>
                      <a:r>
                        <a:rPr lang="en-US" sz="1400" u="none" strike="noStrike" dirty="0">
                          <a:effectLst/>
                        </a:rPr>
                        <a:t>BMI</a:t>
                      </a:r>
                      <a:endParaRPr lang="en-US" sz="1400" b="0" i="0" u="none" strike="noStrike" dirty="0">
                        <a:effectLst/>
                        <a:latin typeface="Calibri" panose="020F0502020204030204" pitchFamily="34" charset="0"/>
                      </a:endParaRPr>
                    </a:p>
                  </a:txBody>
                  <a:tcPr marL="11245" marR="11245" marT="11245" marB="0" anchor="b"/>
                </a:tc>
                <a:tc>
                  <a:txBody>
                    <a:bodyPr/>
                    <a:lstStyle/>
                    <a:p>
                      <a:pPr algn="l" fontAlgn="b"/>
                      <a:r>
                        <a:rPr lang="en-US" sz="1400" u="none" strike="noStrike">
                          <a:effectLst/>
                        </a:rPr>
                        <a:t>30 (±8)</a:t>
                      </a:r>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u="none" strike="noStrike" dirty="0">
                          <a:effectLst/>
                        </a:rPr>
                        <a:t>32 (±9)</a:t>
                      </a:r>
                      <a:endParaRPr lang="en-US" sz="1400" b="0" i="0" u="none" strike="noStrike" dirty="0">
                        <a:effectLst/>
                        <a:latin typeface="Calibri" panose="020F0502020204030204" pitchFamily="34" charset="0"/>
                      </a:endParaRPr>
                    </a:p>
                  </a:txBody>
                  <a:tcPr marL="11245" marR="11245" marT="11245" marB="0" anchor="b"/>
                </a:tc>
                <a:extLst>
                  <a:ext uri="{0D108BD9-81ED-4DB2-BD59-A6C34878D82A}">
                    <a16:rowId xmlns:a16="http://schemas.microsoft.com/office/drawing/2014/main" val="3130320148"/>
                  </a:ext>
                </a:extLst>
              </a:tr>
              <a:tr h="263518">
                <a:tc>
                  <a:txBody>
                    <a:bodyPr/>
                    <a:lstStyle/>
                    <a:p>
                      <a:pPr algn="l" fontAlgn="b"/>
                      <a:r>
                        <a:rPr lang="en-US" sz="1400" u="none" strike="noStrike">
                          <a:effectLst/>
                        </a:rPr>
                        <a:t>CHF</a:t>
                      </a:r>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u="none" strike="noStrike" dirty="0">
                          <a:effectLst/>
                        </a:rPr>
                        <a:t>26% (4,913)</a:t>
                      </a:r>
                      <a:endParaRPr lang="en-US" sz="1400" b="0" i="0" u="none" strike="noStrike" dirty="0">
                        <a:effectLst/>
                        <a:latin typeface="Calibri" panose="020F0502020204030204" pitchFamily="34" charset="0"/>
                      </a:endParaRPr>
                    </a:p>
                  </a:txBody>
                  <a:tcPr marL="11245" marR="11245" marT="11245" marB="0" anchor="b"/>
                </a:tc>
                <a:tc>
                  <a:txBody>
                    <a:bodyPr/>
                    <a:lstStyle/>
                    <a:p>
                      <a:pPr algn="l" fontAlgn="b"/>
                      <a:r>
                        <a:rPr lang="en-US" sz="1400" u="none" strike="noStrike" dirty="0">
                          <a:effectLst/>
                        </a:rPr>
                        <a:t>18% (1,789)</a:t>
                      </a:r>
                      <a:endParaRPr lang="en-US" sz="1400" b="0" i="0" u="none" strike="noStrike" dirty="0">
                        <a:effectLst/>
                        <a:latin typeface="Calibri" panose="020F0502020204030204" pitchFamily="34" charset="0"/>
                      </a:endParaRPr>
                    </a:p>
                  </a:txBody>
                  <a:tcPr marL="11245" marR="11245" marT="11245" marB="0" anchor="b"/>
                </a:tc>
                <a:extLst>
                  <a:ext uri="{0D108BD9-81ED-4DB2-BD59-A6C34878D82A}">
                    <a16:rowId xmlns:a16="http://schemas.microsoft.com/office/drawing/2014/main" val="3515365324"/>
                  </a:ext>
                </a:extLst>
              </a:tr>
              <a:tr h="263518">
                <a:tc>
                  <a:txBody>
                    <a:bodyPr/>
                    <a:lstStyle/>
                    <a:p>
                      <a:pPr algn="l" fontAlgn="b"/>
                      <a:r>
                        <a:rPr lang="en-US" sz="1400" u="none" strike="noStrike">
                          <a:effectLst/>
                        </a:rPr>
                        <a:t>COPD</a:t>
                      </a:r>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u="none" strike="noStrike">
                          <a:effectLst/>
                        </a:rPr>
                        <a:t>33% (6,300)</a:t>
                      </a:r>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u="none" strike="noStrike">
                          <a:effectLst/>
                        </a:rPr>
                        <a:t>30% (2,974)</a:t>
                      </a:r>
                      <a:endParaRPr lang="en-US" sz="1400" b="0" i="0" u="none" strike="noStrike">
                        <a:effectLst/>
                        <a:latin typeface="Calibri" panose="020F0502020204030204" pitchFamily="34" charset="0"/>
                      </a:endParaRPr>
                    </a:p>
                  </a:txBody>
                  <a:tcPr marL="11245" marR="11245" marT="11245" marB="0" anchor="b"/>
                </a:tc>
                <a:extLst>
                  <a:ext uri="{0D108BD9-81ED-4DB2-BD59-A6C34878D82A}">
                    <a16:rowId xmlns:a16="http://schemas.microsoft.com/office/drawing/2014/main" val="583711089"/>
                  </a:ext>
                </a:extLst>
              </a:tr>
              <a:tr h="228552">
                <a:tc>
                  <a:txBody>
                    <a:bodyPr/>
                    <a:lstStyle/>
                    <a:p>
                      <a:pPr algn="l" fontAlgn="b"/>
                      <a:r>
                        <a:rPr lang="en-US" sz="1400" u="none" strike="noStrike">
                          <a:effectLst/>
                        </a:rPr>
                        <a:t>Neuromuscular Disease</a:t>
                      </a:r>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b="1" u="none" strike="noStrike" dirty="0">
                          <a:effectLst/>
                        </a:rPr>
                        <a:t> 3% (655)</a:t>
                      </a:r>
                      <a:endParaRPr lang="en-US" sz="1400" b="1" i="0" u="none" strike="noStrike" dirty="0">
                        <a:effectLst/>
                        <a:latin typeface="Calibri" panose="020F0502020204030204" pitchFamily="34" charset="0"/>
                      </a:endParaRPr>
                    </a:p>
                  </a:txBody>
                  <a:tcPr marL="11245" marR="11245" marT="11245" marB="0" anchor="b"/>
                </a:tc>
                <a:tc>
                  <a:txBody>
                    <a:bodyPr/>
                    <a:lstStyle/>
                    <a:p>
                      <a:pPr algn="l" fontAlgn="b"/>
                      <a:r>
                        <a:rPr lang="en-US" sz="1400" b="1" u="none" strike="noStrike">
                          <a:effectLst/>
                        </a:rPr>
                        <a:t> 5% (452)</a:t>
                      </a:r>
                      <a:endParaRPr lang="en-US" sz="1400" b="1" i="0" u="none" strike="noStrike">
                        <a:effectLst/>
                        <a:latin typeface="Calibri" panose="020F0502020204030204" pitchFamily="34" charset="0"/>
                      </a:endParaRPr>
                    </a:p>
                  </a:txBody>
                  <a:tcPr marL="11245" marR="11245" marT="11245" marB="0" anchor="b"/>
                </a:tc>
                <a:extLst>
                  <a:ext uri="{0D108BD9-81ED-4DB2-BD59-A6C34878D82A}">
                    <a16:rowId xmlns:a16="http://schemas.microsoft.com/office/drawing/2014/main" val="362077696"/>
                  </a:ext>
                </a:extLst>
              </a:tr>
              <a:tr h="263518">
                <a:tc>
                  <a:txBody>
                    <a:bodyPr/>
                    <a:lstStyle/>
                    <a:p>
                      <a:pPr algn="l" fontAlgn="b"/>
                      <a:r>
                        <a:rPr lang="en-US" sz="1400" u="none" strike="noStrike">
                          <a:effectLst/>
                        </a:rPr>
                        <a:t>OSA</a:t>
                      </a:r>
                      <a:endParaRPr lang="en-US" sz="1400" b="0" i="0" u="none" strike="noStrike">
                        <a:effectLst/>
                        <a:latin typeface="Calibri" panose="020F0502020204030204" pitchFamily="34" charset="0"/>
                      </a:endParaRPr>
                    </a:p>
                  </a:txBody>
                  <a:tcPr marL="11245" marR="11245" marT="11245" marB="0" anchor="b"/>
                </a:tc>
                <a:tc>
                  <a:txBody>
                    <a:bodyPr/>
                    <a:lstStyle/>
                    <a:p>
                      <a:pPr algn="l" fontAlgn="b"/>
                      <a:r>
                        <a:rPr lang="en-US" sz="1400" b="1" u="none" strike="noStrike" dirty="0">
                          <a:effectLst/>
                        </a:rPr>
                        <a:t>25% (4,854)</a:t>
                      </a:r>
                      <a:endParaRPr lang="en-US" sz="1400" b="1" i="0" u="none" strike="noStrike" dirty="0">
                        <a:effectLst/>
                        <a:latin typeface="Calibri" panose="020F0502020204030204" pitchFamily="34" charset="0"/>
                      </a:endParaRPr>
                    </a:p>
                  </a:txBody>
                  <a:tcPr marL="11245" marR="11245" marT="11245" marB="0" anchor="b"/>
                </a:tc>
                <a:tc>
                  <a:txBody>
                    <a:bodyPr/>
                    <a:lstStyle/>
                    <a:p>
                      <a:pPr algn="l" fontAlgn="b"/>
                      <a:r>
                        <a:rPr lang="en-US" sz="1400" b="1" u="none" strike="noStrike" dirty="0">
                          <a:effectLst/>
                        </a:rPr>
                        <a:t>34% (3,381)</a:t>
                      </a:r>
                      <a:endParaRPr lang="en-US" sz="1400" b="1" i="0" u="none" strike="noStrike" dirty="0">
                        <a:effectLst/>
                        <a:latin typeface="Calibri" panose="020F0502020204030204" pitchFamily="34" charset="0"/>
                      </a:endParaRPr>
                    </a:p>
                  </a:txBody>
                  <a:tcPr marL="11245" marR="11245" marT="11245" marB="0" anchor="b"/>
                </a:tc>
                <a:extLst>
                  <a:ext uri="{0D108BD9-81ED-4DB2-BD59-A6C34878D82A}">
                    <a16:rowId xmlns:a16="http://schemas.microsoft.com/office/drawing/2014/main" val="516962509"/>
                  </a:ext>
                </a:extLst>
              </a:tr>
            </a:tbl>
          </a:graphicData>
        </a:graphic>
      </p:graphicFrame>
      <p:sp>
        <p:nvSpPr>
          <p:cNvPr id="6" name="TextBox 5">
            <a:extLst>
              <a:ext uri="{FF2B5EF4-FFF2-40B4-BE49-F238E27FC236}">
                <a16:creationId xmlns:a16="http://schemas.microsoft.com/office/drawing/2014/main" id="{4743B433-E6ED-10B9-E3E5-BDF786C21B35}"/>
              </a:ext>
            </a:extLst>
          </p:cNvPr>
          <p:cNvSpPr txBox="1"/>
          <p:nvPr/>
        </p:nvSpPr>
        <p:spPr>
          <a:xfrm>
            <a:off x="5758920" y="5497607"/>
            <a:ext cx="6096000" cy="369332"/>
          </a:xfrm>
          <a:prstGeom prst="rect">
            <a:avLst/>
          </a:prstGeom>
          <a:noFill/>
        </p:spPr>
        <p:txBody>
          <a:bodyPr wrap="square">
            <a:spAutoFit/>
          </a:bodyPr>
          <a:lstStyle/>
          <a:p>
            <a:pPr lvl="1"/>
            <a:r>
              <a:rPr lang="en-US" sz="1800" dirty="0"/>
              <a:t>Pre-test Odds * LR (Strength of Evidence) = Post-test Odds</a:t>
            </a:r>
          </a:p>
        </p:txBody>
      </p:sp>
    </p:spTree>
    <p:extLst>
      <p:ext uri="{BB962C8B-B14F-4D97-AF65-F5344CB8AC3E}">
        <p14:creationId xmlns:p14="http://schemas.microsoft.com/office/powerpoint/2010/main" val="2413298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EB37-77DF-267E-D55A-F2B11DCD65AD}"/>
              </a:ext>
            </a:extLst>
          </p:cNvPr>
          <p:cNvSpPr>
            <a:spLocks noGrp="1"/>
          </p:cNvSpPr>
          <p:nvPr>
            <p:ph type="title"/>
          </p:nvPr>
        </p:nvSpPr>
        <p:spPr/>
        <p:txBody>
          <a:bodyPr/>
          <a:lstStyle/>
          <a:p>
            <a:r>
              <a:rPr lang="en-US" dirty="0"/>
              <a:t>The Issue of The Reference Standard </a:t>
            </a:r>
          </a:p>
        </p:txBody>
      </p:sp>
      <p:sp>
        <p:nvSpPr>
          <p:cNvPr id="3" name="Content Placeholder 2">
            <a:extLst>
              <a:ext uri="{FF2B5EF4-FFF2-40B4-BE49-F238E27FC236}">
                <a16:creationId xmlns:a16="http://schemas.microsoft.com/office/drawing/2014/main" id="{38EA2ADF-39C6-644F-B19D-E323CFBABF34}"/>
              </a:ext>
            </a:extLst>
          </p:cNvPr>
          <p:cNvSpPr>
            <a:spLocks noGrp="1"/>
          </p:cNvSpPr>
          <p:nvPr>
            <p:ph idx="1"/>
          </p:nvPr>
        </p:nvSpPr>
        <p:spPr/>
        <p:txBody>
          <a:bodyPr>
            <a:normAutofit fontScale="92500" lnSpcReduction="10000"/>
          </a:bodyPr>
          <a:lstStyle/>
          <a:p>
            <a:pPr marL="0" indent="0">
              <a:buNone/>
            </a:pPr>
            <a:r>
              <a:rPr lang="en-US" dirty="0"/>
              <a:t>No Free Lunch: Except for measuring, all methods rely on assumptions</a:t>
            </a:r>
          </a:p>
          <a:p>
            <a:pPr lvl="1"/>
            <a:r>
              <a:rPr lang="en-US" dirty="0"/>
              <a:t>Formulation as a missing data problem</a:t>
            </a:r>
          </a:p>
          <a:p>
            <a:pPr lvl="2"/>
            <a:r>
              <a:rPr lang="en-US" dirty="0" err="1"/>
              <a:t>Withold</a:t>
            </a:r>
            <a:r>
              <a:rPr lang="en-US" dirty="0"/>
              <a:t> ABG results and perform supervised learning on those with ABGs</a:t>
            </a:r>
          </a:p>
          <a:p>
            <a:pPr lvl="1"/>
            <a:r>
              <a:rPr lang="en-US" dirty="0"/>
              <a:t>Model propensity to obtain P(ABG) and generated Inverse Probability Weights</a:t>
            </a:r>
          </a:p>
          <a:p>
            <a:pPr lvl="2"/>
            <a:r>
              <a:rPr lang="en-US" dirty="0"/>
              <a:t>Assumptions not met, but would it be better?</a:t>
            </a:r>
          </a:p>
          <a:p>
            <a:pPr lvl="1"/>
            <a:r>
              <a:rPr lang="en-US" dirty="0"/>
              <a:t>Classification (Hypercapnia vs not) → Prediction (risk of hypercapnia-morbidity)</a:t>
            </a:r>
          </a:p>
          <a:p>
            <a:r>
              <a:rPr lang="en-US" dirty="0"/>
              <a:t>Validate sparse definition to richer data-set</a:t>
            </a:r>
          </a:p>
          <a:p>
            <a:pPr lvl="1"/>
            <a:r>
              <a:rPr lang="en-US" dirty="0"/>
              <a:t>How well can you do with data elements available in NCUPS Readmission Db?</a:t>
            </a:r>
          </a:p>
          <a:p>
            <a:r>
              <a:rPr lang="en-US" dirty="0"/>
              <a:t>Prospective: Also allows for</a:t>
            </a:r>
          </a:p>
          <a:p>
            <a:pPr lvl="1"/>
            <a:r>
              <a:rPr lang="en-US" dirty="0"/>
              <a:t>Bridges the “documentation to physiology gap” </a:t>
            </a:r>
          </a:p>
          <a:p>
            <a:pPr lvl="1"/>
            <a:r>
              <a:rPr lang="en-US" dirty="0"/>
              <a:t>Allows for more robust assessment of comorbidity status</a:t>
            </a:r>
          </a:p>
          <a:p>
            <a:pPr lvl="1"/>
            <a:r>
              <a:rPr lang="en-US" dirty="0" err="1"/>
              <a:t>Nowbar</a:t>
            </a:r>
            <a:r>
              <a:rPr lang="en-US" dirty="0"/>
              <a:t> 2004 used ABG → TcCO2 more tolerable?</a:t>
            </a:r>
          </a:p>
        </p:txBody>
      </p:sp>
    </p:spTree>
    <p:extLst>
      <p:ext uri="{BB962C8B-B14F-4D97-AF65-F5344CB8AC3E}">
        <p14:creationId xmlns:p14="http://schemas.microsoft.com/office/powerpoint/2010/main" val="46358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29BC-D2CE-8448-9F1E-E1C4FC517BC4}"/>
              </a:ext>
            </a:extLst>
          </p:cNvPr>
          <p:cNvSpPr>
            <a:spLocks noGrp="1"/>
          </p:cNvSpPr>
          <p:nvPr>
            <p:ph type="title"/>
          </p:nvPr>
        </p:nvSpPr>
        <p:spPr/>
        <p:txBody>
          <a:bodyPr/>
          <a:lstStyle/>
          <a:p>
            <a:r>
              <a:rPr lang="en-US" dirty="0"/>
              <a:t>Proposed framework:</a:t>
            </a:r>
            <a:br>
              <a:rPr lang="en-US" dirty="0"/>
            </a:br>
            <a:r>
              <a:rPr lang="en-US" sz="3600" dirty="0"/>
              <a:t>Sufficient vs Component Causes (Rubin)</a:t>
            </a:r>
          </a:p>
        </p:txBody>
      </p:sp>
      <p:grpSp>
        <p:nvGrpSpPr>
          <p:cNvPr id="13" name="Group 12">
            <a:extLst>
              <a:ext uri="{FF2B5EF4-FFF2-40B4-BE49-F238E27FC236}">
                <a16:creationId xmlns:a16="http://schemas.microsoft.com/office/drawing/2014/main" id="{0C9A222C-F999-F542-BB22-7E7E29675E55}"/>
              </a:ext>
            </a:extLst>
          </p:cNvPr>
          <p:cNvGrpSpPr/>
          <p:nvPr/>
        </p:nvGrpSpPr>
        <p:grpSpPr>
          <a:xfrm>
            <a:off x="789402" y="2369328"/>
            <a:ext cx="5306598" cy="3807635"/>
            <a:chOff x="838200" y="2481425"/>
            <a:chExt cx="5306598" cy="3807635"/>
          </a:xfrm>
        </p:grpSpPr>
        <p:pic>
          <p:nvPicPr>
            <p:cNvPr id="4" name="Picture 3">
              <a:extLst>
                <a:ext uri="{FF2B5EF4-FFF2-40B4-BE49-F238E27FC236}">
                  <a16:creationId xmlns:a16="http://schemas.microsoft.com/office/drawing/2014/main" id="{D62342B9-C962-F548-98FC-51963C403844}"/>
                </a:ext>
              </a:extLst>
            </p:cNvPr>
            <p:cNvPicPr>
              <a:picLocks noChangeAspect="1"/>
            </p:cNvPicPr>
            <p:nvPr/>
          </p:nvPicPr>
          <p:blipFill>
            <a:blip r:embed="rId3"/>
            <a:stretch>
              <a:fillRect/>
            </a:stretch>
          </p:blipFill>
          <p:spPr>
            <a:xfrm>
              <a:off x="1680039" y="2834660"/>
              <a:ext cx="3289300" cy="3454400"/>
            </a:xfrm>
            <a:prstGeom prst="rect">
              <a:avLst/>
            </a:prstGeom>
          </p:spPr>
        </p:pic>
        <p:sp>
          <p:nvSpPr>
            <p:cNvPr id="5" name="TextBox 4">
              <a:extLst>
                <a:ext uri="{FF2B5EF4-FFF2-40B4-BE49-F238E27FC236}">
                  <a16:creationId xmlns:a16="http://schemas.microsoft.com/office/drawing/2014/main" id="{EC89ADEB-36C8-AD48-9E25-6547332A5F5A}"/>
                </a:ext>
              </a:extLst>
            </p:cNvPr>
            <p:cNvSpPr txBox="1"/>
            <p:nvPr/>
          </p:nvSpPr>
          <p:spPr>
            <a:xfrm>
              <a:off x="4565073" y="3585360"/>
              <a:ext cx="976833" cy="369332"/>
            </a:xfrm>
            <a:prstGeom prst="rect">
              <a:avLst/>
            </a:prstGeom>
            <a:noFill/>
          </p:spPr>
          <p:txBody>
            <a:bodyPr wrap="square" rtlCol="0">
              <a:spAutoFit/>
            </a:bodyPr>
            <a:lstStyle/>
            <a:p>
              <a:r>
                <a:rPr lang="en-US" dirty="0"/>
                <a:t>Obesity</a:t>
              </a:r>
            </a:p>
          </p:txBody>
        </p:sp>
        <p:sp>
          <p:nvSpPr>
            <p:cNvPr id="6" name="TextBox 5">
              <a:extLst>
                <a:ext uri="{FF2B5EF4-FFF2-40B4-BE49-F238E27FC236}">
                  <a16:creationId xmlns:a16="http://schemas.microsoft.com/office/drawing/2014/main" id="{D4B1E4DC-70E5-544E-92C3-6F7FAE4D9C28}"/>
                </a:ext>
              </a:extLst>
            </p:cNvPr>
            <p:cNvSpPr txBox="1"/>
            <p:nvPr/>
          </p:nvSpPr>
          <p:spPr>
            <a:xfrm>
              <a:off x="4543487" y="4577825"/>
              <a:ext cx="1601311" cy="646331"/>
            </a:xfrm>
            <a:prstGeom prst="rect">
              <a:avLst/>
            </a:prstGeom>
            <a:noFill/>
          </p:spPr>
          <p:txBody>
            <a:bodyPr wrap="square" rtlCol="0">
              <a:spAutoFit/>
            </a:bodyPr>
            <a:lstStyle/>
            <a:p>
              <a:r>
                <a:rPr lang="en-US" dirty="0"/>
                <a:t>Untreated </a:t>
              </a:r>
            </a:p>
            <a:p>
              <a:r>
                <a:rPr lang="en-US" dirty="0"/>
                <a:t>Sleep Apnea</a:t>
              </a:r>
            </a:p>
          </p:txBody>
        </p:sp>
        <p:sp>
          <p:nvSpPr>
            <p:cNvPr id="7" name="TextBox 6">
              <a:extLst>
                <a:ext uri="{FF2B5EF4-FFF2-40B4-BE49-F238E27FC236}">
                  <a16:creationId xmlns:a16="http://schemas.microsoft.com/office/drawing/2014/main" id="{F9ED4838-04D0-084D-81DE-B917061F6BB1}"/>
                </a:ext>
              </a:extLst>
            </p:cNvPr>
            <p:cNvSpPr txBox="1"/>
            <p:nvPr/>
          </p:nvSpPr>
          <p:spPr>
            <a:xfrm>
              <a:off x="3003016" y="2481425"/>
              <a:ext cx="976833" cy="369332"/>
            </a:xfrm>
            <a:prstGeom prst="rect">
              <a:avLst/>
            </a:prstGeom>
            <a:noFill/>
          </p:spPr>
          <p:txBody>
            <a:bodyPr wrap="square" rtlCol="0">
              <a:spAutoFit/>
            </a:bodyPr>
            <a:lstStyle/>
            <a:p>
              <a:r>
                <a:rPr lang="en-US" dirty="0"/>
                <a:t>COPD</a:t>
              </a:r>
            </a:p>
          </p:txBody>
        </p:sp>
        <p:sp>
          <p:nvSpPr>
            <p:cNvPr id="8" name="TextBox 7">
              <a:extLst>
                <a:ext uri="{FF2B5EF4-FFF2-40B4-BE49-F238E27FC236}">
                  <a16:creationId xmlns:a16="http://schemas.microsoft.com/office/drawing/2014/main" id="{2B3A25B9-B541-7B4B-955A-E5B5F6A40AB4}"/>
                </a:ext>
              </a:extLst>
            </p:cNvPr>
            <p:cNvSpPr txBox="1"/>
            <p:nvPr/>
          </p:nvSpPr>
          <p:spPr>
            <a:xfrm>
              <a:off x="838200" y="3838655"/>
              <a:ext cx="976833" cy="646331"/>
            </a:xfrm>
            <a:prstGeom prst="rect">
              <a:avLst/>
            </a:prstGeom>
            <a:noFill/>
          </p:spPr>
          <p:txBody>
            <a:bodyPr wrap="square" rtlCol="0">
              <a:spAutoFit/>
            </a:bodyPr>
            <a:lstStyle/>
            <a:p>
              <a:r>
                <a:rPr lang="en-US" dirty="0"/>
                <a:t>Loop diuretic</a:t>
              </a:r>
            </a:p>
          </p:txBody>
        </p:sp>
        <p:sp>
          <p:nvSpPr>
            <p:cNvPr id="9" name="TextBox 8">
              <a:extLst>
                <a:ext uri="{FF2B5EF4-FFF2-40B4-BE49-F238E27FC236}">
                  <a16:creationId xmlns:a16="http://schemas.microsoft.com/office/drawing/2014/main" id="{627C40D4-350E-B44B-9D3A-1369A4B0729D}"/>
                </a:ext>
              </a:extLst>
            </p:cNvPr>
            <p:cNvSpPr txBox="1"/>
            <p:nvPr/>
          </p:nvSpPr>
          <p:spPr>
            <a:xfrm>
              <a:off x="1440961" y="4716325"/>
              <a:ext cx="976833" cy="369332"/>
            </a:xfrm>
            <a:prstGeom prst="rect">
              <a:avLst/>
            </a:prstGeom>
            <a:noFill/>
          </p:spPr>
          <p:txBody>
            <a:bodyPr wrap="square" rtlCol="0">
              <a:spAutoFit/>
            </a:bodyPr>
            <a:lstStyle/>
            <a:p>
              <a:r>
                <a:rPr lang="en-US" dirty="0"/>
                <a:t>Opiates</a:t>
              </a:r>
            </a:p>
          </p:txBody>
        </p:sp>
      </p:grpSp>
      <p:sp>
        <p:nvSpPr>
          <p:cNvPr id="12" name="Content Placeholder 2">
            <a:extLst>
              <a:ext uri="{FF2B5EF4-FFF2-40B4-BE49-F238E27FC236}">
                <a16:creationId xmlns:a16="http://schemas.microsoft.com/office/drawing/2014/main" id="{657E73D1-E112-D340-AFA2-C59A003AF298}"/>
              </a:ext>
            </a:extLst>
          </p:cNvPr>
          <p:cNvSpPr>
            <a:spLocks noGrp="1"/>
          </p:cNvSpPr>
          <p:nvPr>
            <p:ph idx="1"/>
          </p:nvPr>
        </p:nvSpPr>
        <p:spPr>
          <a:xfrm>
            <a:off x="6292316" y="1690688"/>
            <a:ext cx="5061484" cy="4486275"/>
          </a:xfrm>
        </p:spPr>
        <p:txBody>
          <a:bodyPr/>
          <a:lstStyle/>
          <a:p>
            <a:r>
              <a:rPr lang="en-US" dirty="0"/>
              <a:t>Sufficient cause: a set of factors that will cause disease when present</a:t>
            </a:r>
          </a:p>
          <a:p>
            <a:pPr lvl="1"/>
            <a:r>
              <a:rPr lang="en-US" dirty="0"/>
              <a:t>End-stage COPD with hyperinflation</a:t>
            </a:r>
          </a:p>
          <a:p>
            <a:r>
              <a:rPr lang="en-US" dirty="0"/>
              <a:t>Component cause: </a:t>
            </a:r>
            <a:r>
              <a:rPr lang="en-US" b="1" i="1" dirty="0">
                <a:solidFill>
                  <a:srgbClr val="C00000"/>
                </a:solidFill>
              </a:rPr>
              <a:t>a factor that, if not present, no disease would occur</a:t>
            </a:r>
          </a:p>
          <a:p>
            <a:pPr lvl="1"/>
            <a:r>
              <a:rPr lang="en-US" dirty="0"/>
              <a:t>Untreated OSA, metabolic alkalosis, chronic opiate use</a:t>
            </a:r>
          </a:p>
        </p:txBody>
      </p:sp>
      <p:sp>
        <p:nvSpPr>
          <p:cNvPr id="14" name="TextBox 13">
            <a:extLst>
              <a:ext uri="{FF2B5EF4-FFF2-40B4-BE49-F238E27FC236}">
                <a16:creationId xmlns:a16="http://schemas.microsoft.com/office/drawing/2014/main" id="{BB9900E3-7E2A-7E48-8DDA-4B883C9ACB04}"/>
              </a:ext>
            </a:extLst>
          </p:cNvPr>
          <p:cNvSpPr txBox="1"/>
          <p:nvPr/>
        </p:nvSpPr>
        <p:spPr>
          <a:xfrm>
            <a:off x="1806598" y="1632184"/>
            <a:ext cx="3113943" cy="646331"/>
          </a:xfrm>
          <a:prstGeom prst="rect">
            <a:avLst/>
          </a:prstGeom>
          <a:noFill/>
        </p:spPr>
        <p:txBody>
          <a:bodyPr wrap="square" rtlCol="0">
            <a:spAutoFit/>
          </a:bodyPr>
          <a:lstStyle/>
          <a:p>
            <a:r>
              <a:rPr lang="en-US" dirty="0"/>
              <a:t>Hypothetical patient with hypercapnic respiratory failure</a:t>
            </a:r>
          </a:p>
        </p:txBody>
      </p:sp>
    </p:spTree>
    <p:extLst>
      <p:ext uri="{BB962C8B-B14F-4D97-AF65-F5344CB8AC3E}">
        <p14:creationId xmlns:p14="http://schemas.microsoft.com/office/powerpoint/2010/main" val="4074908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8453-527F-8CB6-F38E-ED3F1EDD61B8}"/>
              </a:ext>
            </a:extLst>
          </p:cNvPr>
          <p:cNvSpPr>
            <a:spLocks noGrp="1"/>
          </p:cNvSpPr>
          <p:nvPr>
            <p:ph type="title"/>
          </p:nvPr>
        </p:nvSpPr>
        <p:spPr/>
        <p:txBody>
          <a:bodyPr/>
          <a:lstStyle/>
          <a:p>
            <a:r>
              <a:rPr lang="en-US" dirty="0"/>
              <a:t>Questions? Links</a:t>
            </a:r>
          </a:p>
        </p:txBody>
      </p:sp>
      <p:pic>
        <p:nvPicPr>
          <p:cNvPr id="5" name="Content Placeholder 4" descr="A picture containing outdoor, cat, mammal, wildcat&#10;&#10;Description automatically generated">
            <a:extLst>
              <a:ext uri="{FF2B5EF4-FFF2-40B4-BE49-F238E27FC236}">
                <a16:creationId xmlns:a16="http://schemas.microsoft.com/office/drawing/2014/main" id="{2F1FC7E5-1B4D-EEC9-D1CE-F1C1FBB6E9E5}"/>
              </a:ext>
            </a:extLst>
          </p:cNvPr>
          <p:cNvPicPr>
            <a:picLocks noGrp="1" noChangeAspect="1"/>
          </p:cNvPicPr>
          <p:nvPr>
            <p:ph idx="1"/>
          </p:nvPr>
        </p:nvPicPr>
        <p:blipFill>
          <a:blip r:embed="rId3"/>
          <a:stretch>
            <a:fillRect/>
          </a:stretch>
        </p:blipFill>
        <p:spPr>
          <a:xfrm>
            <a:off x="5570726" y="365125"/>
            <a:ext cx="6203347" cy="4649601"/>
          </a:xfrm>
        </p:spPr>
      </p:pic>
      <p:pic>
        <p:nvPicPr>
          <p:cNvPr id="6" name="Picture 5">
            <a:extLst>
              <a:ext uri="{FF2B5EF4-FFF2-40B4-BE49-F238E27FC236}">
                <a16:creationId xmlns:a16="http://schemas.microsoft.com/office/drawing/2014/main" id="{78D0D714-E6E2-E702-3B56-87B32087553B}"/>
              </a:ext>
            </a:extLst>
          </p:cNvPr>
          <p:cNvPicPr>
            <a:picLocks noChangeAspect="1"/>
          </p:cNvPicPr>
          <p:nvPr/>
        </p:nvPicPr>
        <p:blipFill>
          <a:blip r:embed="rId4"/>
          <a:stretch>
            <a:fillRect/>
          </a:stretch>
        </p:blipFill>
        <p:spPr>
          <a:xfrm>
            <a:off x="406402" y="3369502"/>
            <a:ext cx="1397000" cy="1397000"/>
          </a:xfrm>
          <a:prstGeom prst="rect">
            <a:avLst/>
          </a:prstGeom>
        </p:spPr>
      </p:pic>
      <p:sp>
        <p:nvSpPr>
          <p:cNvPr id="7" name="TextBox 6">
            <a:extLst>
              <a:ext uri="{FF2B5EF4-FFF2-40B4-BE49-F238E27FC236}">
                <a16:creationId xmlns:a16="http://schemas.microsoft.com/office/drawing/2014/main" id="{902A1CB5-61C6-F4F4-A0F3-E76D07D2859D}"/>
              </a:ext>
            </a:extLst>
          </p:cNvPr>
          <p:cNvSpPr txBox="1"/>
          <p:nvPr/>
        </p:nvSpPr>
        <p:spPr>
          <a:xfrm>
            <a:off x="2103120" y="3552220"/>
            <a:ext cx="3035808" cy="923330"/>
          </a:xfrm>
          <a:prstGeom prst="rect">
            <a:avLst/>
          </a:prstGeom>
          <a:noFill/>
        </p:spPr>
        <p:txBody>
          <a:bodyPr wrap="square" rtlCol="0">
            <a:spAutoFit/>
          </a:bodyPr>
          <a:lstStyle/>
          <a:p>
            <a:r>
              <a:rPr lang="en-US" dirty="0"/>
              <a:t>Hypercapnia Studies (link to </a:t>
            </a:r>
            <a:r>
              <a:rPr lang="en-US" dirty="0" err="1"/>
              <a:t>github</a:t>
            </a:r>
            <a:r>
              <a:rPr lang="en-US" dirty="0"/>
              <a:t> with excel spreadsheet download)</a:t>
            </a:r>
          </a:p>
        </p:txBody>
      </p:sp>
      <p:sp>
        <p:nvSpPr>
          <p:cNvPr id="8" name="TextBox 7">
            <a:extLst>
              <a:ext uri="{FF2B5EF4-FFF2-40B4-BE49-F238E27FC236}">
                <a16:creationId xmlns:a16="http://schemas.microsoft.com/office/drawing/2014/main" id="{89A8303A-F6DE-66AC-061D-3A76B094F69A}"/>
              </a:ext>
            </a:extLst>
          </p:cNvPr>
          <p:cNvSpPr txBox="1"/>
          <p:nvPr/>
        </p:nvSpPr>
        <p:spPr>
          <a:xfrm>
            <a:off x="406402" y="4808580"/>
            <a:ext cx="5175849" cy="646331"/>
          </a:xfrm>
          <a:prstGeom prst="rect">
            <a:avLst/>
          </a:prstGeom>
          <a:noFill/>
        </p:spPr>
        <p:txBody>
          <a:bodyPr wrap="square" rtlCol="0">
            <a:spAutoFit/>
          </a:bodyPr>
          <a:lstStyle/>
          <a:p>
            <a:r>
              <a:rPr lang="en-US" dirty="0"/>
              <a:t>AS Review Lab: AI assisted systematic review</a:t>
            </a:r>
          </a:p>
          <a:p>
            <a:r>
              <a:rPr lang="en-US" dirty="0"/>
              <a:t>https://</a:t>
            </a:r>
            <a:r>
              <a:rPr lang="en-US" dirty="0" err="1"/>
              <a:t>asreview.nl</a:t>
            </a:r>
            <a:r>
              <a:rPr lang="en-US" dirty="0"/>
              <a:t>/</a:t>
            </a:r>
          </a:p>
        </p:txBody>
      </p:sp>
      <p:sp>
        <p:nvSpPr>
          <p:cNvPr id="9" name="TextBox 8">
            <a:extLst>
              <a:ext uri="{FF2B5EF4-FFF2-40B4-BE49-F238E27FC236}">
                <a16:creationId xmlns:a16="http://schemas.microsoft.com/office/drawing/2014/main" id="{A4390A6F-76FC-82BF-EE84-75A10661661C}"/>
              </a:ext>
            </a:extLst>
          </p:cNvPr>
          <p:cNvSpPr txBox="1"/>
          <p:nvPr/>
        </p:nvSpPr>
        <p:spPr>
          <a:xfrm>
            <a:off x="406402" y="5746840"/>
            <a:ext cx="2079352" cy="369332"/>
          </a:xfrm>
          <a:prstGeom prst="rect">
            <a:avLst/>
          </a:prstGeom>
          <a:noFill/>
        </p:spPr>
        <p:txBody>
          <a:bodyPr wrap="none" rtlCol="0">
            <a:spAutoFit/>
          </a:bodyPr>
          <a:lstStyle/>
          <a:p>
            <a:r>
              <a:rPr lang="en-US" dirty="0"/>
              <a:t>https://</a:t>
            </a:r>
            <a:r>
              <a:rPr lang="en-US" dirty="0" err="1"/>
              <a:t>trinetx.com</a:t>
            </a:r>
            <a:r>
              <a:rPr lang="en-US" dirty="0"/>
              <a:t>/</a:t>
            </a:r>
          </a:p>
        </p:txBody>
      </p:sp>
      <p:pic>
        <p:nvPicPr>
          <p:cNvPr id="6146" name="Picture 2" descr="TriNetX">
            <a:extLst>
              <a:ext uri="{FF2B5EF4-FFF2-40B4-BE49-F238E27FC236}">
                <a16:creationId xmlns:a16="http://schemas.microsoft.com/office/drawing/2014/main" id="{AD52F4E3-E2EA-FA34-EB99-852D43F06F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170" y="5581123"/>
            <a:ext cx="2522758" cy="7007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A38CF80-354D-1A8B-151E-E4172DEEE696}"/>
              </a:ext>
            </a:extLst>
          </p:cNvPr>
          <p:cNvSpPr txBox="1"/>
          <p:nvPr/>
        </p:nvSpPr>
        <p:spPr>
          <a:xfrm>
            <a:off x="406402" y="1427045"/>
            <a:ext cx="4732526" cy="1754326"/>
          </a:xfrm>
          <a:prstGeom prst="rect">
            <a:avLst/>
          </a:prstGeom>
          <a:noFill/>
        </p:spPr>
        <p:txBody>
          <a:bodyPr wrap="square" rtlCol="0">
            <a:spAutoFit/>
          </a:bodyPr>
          <a:lstStyle/>
          <a:p>
            <a:r>
              <a:rPr lang="en-US" dirty="0"/>
              <a:t>Use cases for well-defined computable phenotype: </a:t>
            </a:r>
          </a:p>
          <a:p>
            <a:pPr marL="285750" indent="-285750">
              <a:buFont typeface="Arial" panose="020B0604020202020204" pitchFamily="34" charset="0"/>
              <a:buChar char="•"/>
            </a:pPr>
            <a:r>
              <a:rPr lang="en-US" dirty="0"/>
              <a:t>Improved study enrollment</a:t>
            </a:r>
          </a:p>
          <a:p>
            <a:pPr marL="285750" indent="-285750">
              <a:buFont typeface="Arial" panose="020B0604020202020204" pitchFamily="34" charset="0"/>
              <a:buChar char="•"/>
            </a:pPr>
            <a:r>
              <a:rPr lang="en-US" dirty="0"/>
              <a:t>Improved ascertainment as covariate</a:t>
            </a:r>
          </a:p>
          <a:p>
            <a:pPr marL="285750" indent="-285750">
              <a:buFont typeface="Arial" panose="020B0604020202020204" pitchFamily="34" charset="0"/>
              <a:buChar char="•"/>
            </a:pPr>
            <a:r>
              <a:rPr lang="en-US" dirty="0"/>
              <a:t>Improved outcome (e.g. ambient air pollution)</a:t>
            </a:r>
          </a:p>
        </p:txBody>
      </p:sp>
      <p:sp>
        <p:nvSpPr>
          <p:cNvPr id="11" name="TextBox 10">
            <a:extLst>
              <a:ext uri="{FF2B5EF4-FFF2-40B4-BE49-F238E27FC236}">
                <a16:creationId xmlns:a16="http://schemas.microsoft.com/office/drawing/2014/main" id="{A14EA04B-F81F-52F3-5989-B36BABCD2D46}"/>
              </a:ext>
            </a:extLst>
          </p:cNvPr>
          <p:cNvSpPr txBox="1"/>
          <p:nvPr/>
        </p:nvSpPr>
        <p:spPr>
          <a:xfrm>
            <a:off x="6609751" y="5063501"/>
            <a:ext cx="4337385" cy="1754326"/>
          </a:xfrm>
          <a:prstGeom prst="rect">
            <a:avLst/>
          </a:prstGeom>
          <a:noFill/>
        </p:spPr>
        <p:txBody>
          <a:bodyPr wrap="square">
            <a:spAutoFit/>
          </a:bodyPr>
          <a:lstStyle/>
          <a:p>
            <a:pPr algn="ctr"/>
            <a:r>
              <a:rPr lang="en-US" u="sng" dirty="0"/>
              <a:t>Mentorship Team: </a:t>
            </a:r>
          </a:p>
          <a:p>
            <a:pPr algn="ctr"/>
            <a:r>
              <a:rPr lang="en-US" dirty="0"/>
              <a:t>Krishna Sundar MD (PCCM/Sleep)</a:t>
            </a:r>
          </a:p>
          <a:p>
            <a:pPr algn="ctr"/>
            <a:r>
              <a:rPr lang="en-US" dirty="0"/>
              <a:t>Ram Gouripeddi MBBS MSc (Bioinformatics)</a:t>
            </a:r>
            <a:br>
              <a:rPr lang="en-US" dirty="0"/>
            </a:br>
            <a:r>
              <a:rPr lang="en-US" dirty="0"/>
              <a:t>Jeanette Brown MD PhD (PCCM)</a:t>
            </a:r>
          </a:p>
          <a:p>
            <a:pPr algn="ctr"/>
            <a:r>
              <a:rPr lang="en-US" dirty="0"/>
              <a:t>Rob Paine III MD (PCCM)</a:t>
            </a:r>
          </a:p>
          <a:p>
            <a:pPr algn="ctr"/>
            <a:r>
              <a:rPr lang="en-US" dirty="0"/>
              <a:t>Wayne Richards BSc (Bioinformatics)</a:t>
            </a:r>
          </a:p>
        </p:txBody>
      </p:sp>
    </p:spTree>
    <p:extLst>
      <p:ext uri="{BB962C8B-B14F-4D97-AF65-F5344CB8AC3E}">
        <p14:creationId xmlns:p14="http://schemas.microsoft.com/office/powerpoint/2010/main" val="128323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n with solid fill">
            <a:extLst>
              <a:ext uri="{FF2B5EF4-FFF2-40B4-BE49-F238E27FC236}">
                <a16:creationId xmlns:a16="http://schemas.microsoft.com/office/drawing/2014/main" id="{17A22E51-1E6C-9E8B-3EBB-E41EB25F26C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0" y="3653275"/>
            <a:ext cx="2993184" cy="2993184"/>
          </a:xfrm>
        </p:spPr>
      </p:pic>
      <p:sp>
        <p:nvSpPr>
          <p:cNvPr id="6" name="TextBox 5">
            <a:extLst>
              <a:ext uri="{FF2B5EF4-FFF2-40B4-BE49-F238E27FC236}">
                <a16:creationId xmlns:a16="http://schemas.microsoft.com/office/drawing/2014/main" id="{9652FC59-8F1D-0AF4-A886-044F6BC0D7D3}"/>
              </a:ext>
            </a:extLst>
          </p:cNvPr>
          <p:cNvSpPr txBox="1"/>
          <p:nvPr/>
        </p:nvSpPr>
        <p:spPr>
          <a:xfrm>
            <a:off x="297894" y="1690688"/>
            <a:ext cx="1940339" cy="369332"/>
          </a:xfrm>
          <a:prstGeom prst="rect">
            <a:avLst/>
          </a:prstGeom>
          <a:noFill/>
        </p:spPr>
        <p:txBody>
          <a:bodyPr wrap="square" rtlCol="0">
            <a:spAutoFit/>
          </a:bodyPr>
          <a:lstStyle/>
          <a:p>
            <a:r>
              <a:rPr lang="en-US" dirty="0"/>
              <a:t>COPD, Very Severe</a:t>
            </a:r>
          </a:p>
        </p:txBody>
      </p:sp>
      <p:sp>
        <p:nvSpPr>
          <p:cNvPr id="7" name="TextBox 6">
            <a:extLst>
              <a:ext uri="{FF2B5EF4-FFF2-40B4-BE49-F238E27FC236}">
                <a16:creationId xmlns:a16="http://schemas.microsoft.com/office/drawing/2014/main" id="{71BCE3B6-97BC-DAB4-E2A8-5C229EFF2A04}"/>
              </a:ext>
            </a:extLst>
          </p:cNvPr>
          <p:cNvSpPr txBox="1"/>
          <p:nvPr/>
        </p:nvSpPr>
        <p:spPr>
          <a:xfrm>
            <a:off x="297894" y="3059668"/>
            <a:ext cx="1940339" cy="369332"/>
          </a:xfrm>
          <a:prstGeom prst="rect">
            <a:avLst/>
          </a:prstGeom>
          <a:noFill/>
        </p:spPr>
        <p:txBody>
          <a:bodyPr wrap="square" rtlCol="0">
            <a:spAutoFit/>
          </a:bodyPr>
          <a:lstStyle/>
          <a:p>
            <a:r>
              <a:rPr lang="en-US" dirty="0"/>
              <a:t>PaCO2 52 mmHg</a:t>
            </a:r>
          </a:p>
        </p:txBody>
      </p:sp>
      <p:pic>
        <p:nvPicPr>
          <p:cNvPr id="8" name="Content Placeholder 4" descr="Man with solid fill">
            <a:extLst>
              <a:ext uri="{FF2B5EF4-FFF2-40B4-BE49-F238E27FC236}">
                <a16:creationId xmlns:a16="http://schemas.microsoft.com/office/drawing/2014/main" id="{B856ECB5-BE66-E03B-288E-29732A6555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60424" y="3653275"/>
            <a:ext cx="2993184" cy="2993184"/>
          </a:xfrm>
          <a:prstGeom prst="rect">
            <a:avLst/>
          </a:prstGeom>
        </p:spPr>
      </p:pic>
      <p:sp>
        <p:nvSpPr>
          <p:cNvPr id="9" name="TextBox 8">
            <a:extLst>
              <a:ext uri="{FF2B5EF4-FFF2-40B4-BE49-F238E27FC236}">
                <a16:creationId xmlns:a16="http://schemas.microsoft.com/office/drawing/2014/main" id="{579AAD13-A591-6D43-1CFF-FE6B32850EB5}"/>
              </a:ext>
            </a:extLst>
          </p:cNvPr>
          <p:cNvSpPr txBox="1"/>
          <p:nvPr/>
        </p:nvSpPr>
        <p:spPr>
          <a:xfrm>
            <a:off x="10058318" y="1690688"/>
            <a:ext cx="1940339" cy="646331"/>
          </a:xfrm>
          <a:prstGeom prst="rect">
            <a:avLst/>
          </a:prstGeom>
          <a:noFill/>
        </p:spPr>
        <p:txBody>
          <a:bodyPr wrap="square" rtlCol="0">
            <a:spAutoFit/>
          </a:bodyPr>
          <a:lstStyle/>
          <a:p>
            <a:r>
              <a:rPr lang="en-US" dirty="0"/>
              <a:t>BMI 45 kg/m2</a:t>
            </a:r>
          </a:p>
          <a:p>
            <a:r>
              <a:rPr lang="en-US" dirty="0"/>
              <a:t>AHI 50 event/</a:t>
            </a:r>
            <a:r>
              <a:rPr lang="en-US" dirty="0" err="1"/>
              <a:t>hr</a:t>
            </a:r>
            <a:endParaRPr lang="en-US" dirty="0"/>
          </a:p>
        </p:txBody>
      </p:sp>
      <p:sp>
        <p:nvSpPr>
          <p:cNvPr id="10" name="TextBox 9">
            <a:extLst>
              <a:ext uri="{FF2B5EF4-FFF2-40B4-BE49-F238E27FC236}">
                <a16:creationId xmlns:a16="http://schemas.microsoft.com/office/drawing/2014/main" id="{52D91DFE-DC1F-EC5F-8E57-9BCA82D1F201}"/>
              </a:ext>
            </a:extLst>
          </p:cNvPr>
          <p:cNvSpPr txBox="1"/>
          <p:nvPr/>
        </p:nvSpPr>
        <p:spPr>
          <a:xfrm>
            <a:off x="10058318" y="3059668"/>
            <a:ext cx="1940339" cy="369332"/>
          </a:xfrm>
          <a:prstGeom prst="rect">
            <a:avLst/>
          </a:prstGeom>
          <a:noFill/>
        </p:spPr>
        <p:txBody>
          <a:bodyPr wrap="square" rtlCol="0">
            <a:spAutoFit/>
          </a:bodyPr>
          <a:lstStyle/>
          <a:p>
            <a:r>
              <a:rPr lang="en-US" dirty="0"/>
              <a:t>PaCO2 50 mmHg</a:t>
            </a:r>
          </a:p>
        </p:txBody>
      </p:sp>
      <p:pic>
        <p:nvPicPr>
          <p:cNvPr id="11" name="Content Placeholder 4" descr="Man with solid fill">
            <a:extLst>
              <a:ext uri="{FF2B5EF4-FFF2-40B4-BE49-F238E27FC236}">
                <a16:creationId xmlns:a16="http://schemas.microsoft.com/office/drawing/2014/main" id="{7EB65960-CB3D-4D99-FB82-304957113E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6898" y="3653275"/>
            <a:ext cx="2993184" cy="2993184"/>
          </a:xfrm>
          <a:prstGeom prst="rect">
            <a:avLst/>
          </a:prstGeom>
        </p:spPr>
      </p:pic>
      <p:sp>
        <p:nvSpPr>
          <p:cNvPr id="12" name="TextBox 11">
            <a:extLst>
              <a:ext uri="{FF2B5EF4-FFF2-40B4-BE49-F238E27FC236}">
                <a16:creationId xmlns:a16="http://schemas.microsoft.com/office/drawing/2014/main" id="{233B8E9B-6D23-A019-0250-E846A5924FBC}"/>
              </a:ext>
            </a:extLst>
          </p:cNvPr>
          <p:cNvSpPr txBox="1"/>
          <p:nvPr/>
        </p:nvSpPr>
        <p:spPr>
          <a:xfrm>
            <a:off x="2334792" y="1690688"/>
            <a:ext cx="1940339" cy="646331"/>
          </a:xfrm>
          <a:prstGeom prst="rect">
            <a:avLst/>
          </a:prstGeom>
          <a:noFill/>
        </p:spPr>
        <p:txBody>
          <a:bodyPr wrap="square" rtlCol="0">
            <a:spAutoFit/>
          </a:bodyPr>
          <a:lstStyle/>
          <a:p>
            <a:r>
              <a:rPr lang="en-US" dirty="0"/>
              <a:t>COPD, mod severe</a:t>
            </a:r>
          </a:p>
          <a:p>
            <a:r>
              <a:rPr lang="en-US" dirty="0"/>
              <a:t>AHI 50 events/</a:t>
            </a:r>
            <a:r>
              <a:rPr lang="en-US" dirty="0" err="1"/>
              <a:t>hr</a:t>
            </a:r>
            <a:endParaRPr lang="en-US" dirty="0"/>
          </a:p>
        </p:txBody>
      </p:sp>
      <p:sp>
        <p:nvSpPr>
          <p:cNvPr id="13" name="TextBox 12">
            <a:extLst>
              <a:ext uri="{FF2B5EF4-FFF2-40B4-BE49-F238E27FC236}">
                <a16:creationId xmlns:a16="http://schemas.microsoft.com/office/drawing/2014/main" id="{56EF1248-40F3-7D2D-97BB-A516BEB7BC6C}"/>
              </a:ext>
            </a:extLst>
          </p:cNvPr>
          <p:cNvSpPr txBox="1"/>
          <p:nvPr/>
        </p:nvSpPr>
        <p:spPr>
          <a:xfrm>
            <a:off x="2334792" y="3059668"/>
            <a:ext cx="1940339" cy="369332"/>
          </a:xfrm>
          <a:prstGeom prst="rect">
            <a:avLst/>
          </a:prstGeom>
          <a:noFill/>
        </p:spPr>
        <p:txBody>
          <a:bodyPr wrap="square" rtlCol="0">
            <a:spAutoFit/>
          </a:bodyPr>
          <a:lstStyle/>
          <a:p>
            <a:r>
              <a:rPr lang="en-US" dirty="0"/>
              <a:t>PaCO2 50 mmHg</a:t>
            </a:r>
          </a:p>
        </p:txBody>
      </p:sp>
      <p:pic>
        <p:nvPicPr>
          <p:cNvPr id="18" name="Content Placeholder 4" descr="Man with solid fill">
            <a:extLst>
              <a:ext uri="{FF2B5EF4-FFF2-40B4-BE49-F238E27FC236}">
                <a16:creationId xmlns:a16="http://schemas.microsoft.com/office/drawing/2014/main" id="{C7CAA33D-28BA-11D5-E16B-60733C5EEF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1080" y="3653275"/>
            <a:ext cx="2993184" cy="2993184"/>
          </a:xfrm>
          <a:prstGeom prst="rect">
            <a:avLst/>
          </a:prstGeom>
        </p:spPr>
      </p:pic>
      <p:sp>
        <p:nvSpPr>
          <p:cNvPr id="19" name="TextBox 18">
            <a:extLst>
              <a:ext uri="{FF2B5EF4-FFF2-40B4-BE49-F238E27FC236}">
                <a16:creationId xmlns:a16="http://schemas.microsoft.com/office/drawing/2014/main" id="{686C62EA-6C43-9EF1-B2D7-32F2012DAF4B}"/>
              </a:ext>
            </a:extLst>
          </p:cNvPr>
          <p:cNvSpPr txBox="1"/>
          <p:nvPr/>
        </p:nvSpPr>
        <p:spPr>
          <a:xfrm>
            <a:off x="7238974" y="1690688"/>
            <a:ext cx="1940339" cy="923330"/>
          </a:xfrm>
          <a:prstGeom prst="rect">
            <a:avLst/>
          </a:prstGeom>
          <a:noFill/>
        </p:spPr>
        <p:txBody>
          <a:bodyPr wrap="square" rtlCol="0">
            <a:spAutoFit/>
          </a:bodyPr>
          <a:lstStyle/>
          <a:p>
            <a:r>
              <a:rPr lang="en-US" dirty="0"/>
              <a:t>COPD, mod severe</a:t>
            </a:r>
          </a:p>
          <a:p>
            <a:r>
              <a:rPr lang="en-US" dirty="0"/>
              <a:t>AHI 10 events/</a:t>
            </a:r>
            <a:r>
              <a:rPr lang="en-US" dirty="0" err="1"/>
              <a:t>hr</a:t>
            </a:r>
            <a:endParaRPr lang="en-US" dirty="0"/>
          </a:p>
          <a:p>
            <a:r>
              <a:rPr lang="en-US" dirty="0"/>
              <a:t>Met. </a:t>
            </a:r>
            <a:r>
              <a:rPr lang="en-US" dirty="0" err="1"/>
              <a:t>Alk</a:t>
            </a:r>
            <a:r>
              <a:rPr lang="en-US" dirty="0"/>
              <a:t> loop </a:t>
            </a:r>
            <a:r>
              <a:rPr lang="en-US" dirty="0" err="1"/>
              <a:t>diur</a:t>
            </a:r>
            <a:endParaRPr lang="en-US" dirty="0"/>
          </a:p>
        </p:txBody>
      </p:sp>
      <p:sp>
        <p:nvSpPr>
          <p:cNvPr id="20" name="TextBox 19">
            <a:extLst>
              <a:ext uri="{FF2B5EF4-FFF2-40B4-BE49-F238E27FC236}">
                <a16:creationId xmlns:a16="http://schemas.microsoft.com/office/drawing/2014/main" id="{EDC49A52-52D9-F5BF-CB8C-0B7EA110E511}"/>
              </a:ext>
            </a:extLst>
          </p:cNvPr>
          <p:cNvSpPr txBox="1"/>
          <p:nvPr/>
        </p:nvSpPr>
        <p:spPr>
          <a:xfrm>
            <a:off x="7238974" y="3059668"/>
            <a:ext cx="1940339" cy="369332"/>
          </a:xfrm>
          <a:prstGeom prst="rect">
            <a:avLst/>
          </a:prstGeom>
          <a:noFill/>
        </p:spPr>
        <p:txBody>
          <a:bodyPr wrap="square" rtlCol="0">
            <a:spAutoFit/>
          </a:bodyPr>
          <a:lstStyle/>
          <a:p>
            <a:r>
              <a:rPr lang="en-US" dirty="0"/>
              <a:t>PaCO2 50 mmHg</a:t>
            </a:r>
          </a:p>
        </p:txBody>
      </p:sp>
      <p:sp>
        <p:nvSpPr>
          <p:cNvPr id="21" name="Frame 20">
            <a:extLst>
              <a:ext uri="{FF2B5EF4-FFF2-40B4-BE49-F238E27FC236}">
                <a16:creationId xmlns:a16="http://schemas.microsoft.com/office/drawing/2014/main" id="{73EAB8A7-D1C5-02DC-71FA-E6C8181B4F7B}"/>
              </a:ext>
            </a:extLst>
          </p:cNvPr>
          <p:cNvSpPr/>
          <p:nvPr/>
        </p:nvSpPr>
        <p:spPr>
          <a:xfrm>
            <a:off x="9760424" y="1496705"/>
            <a:ext cx="2354130" cy="5319335"/>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21">
            <a:extLst>
              <a:ext uri="{FF2B5EF4-FFF2-40B4-BE49-F238E27FC236}">
                <a16:creationId xmlns:a16="http://schemas.microsoft.com/office/drawing/2014/main" id="{8CD61332-7FF3-D140-8DA4-18794D2068DC}"/>
              </a:ext>
            </a:extLst>
          </p:cNvPr>
          <p:cNvSpPr/>
          <p:nvPr/>
        </p:nvSpPr>
        <p:spPr>
          <a:xfrm>
            <a:off x="99079" y="1496705"/>
            <a:ext cx="2235713" cy="5319335"/>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08E3BFAA-9335-2D86-6641-142D7E98E4CC}"/>
              </a:ext>
            </a:extLst>
          </p:cNvPr>
          <p:cNvSpPr txBox="1"/>
          <p:nvPr/>
        </p:nvSpPr>
        <p:spPr>
          <a:xfrm>
            <a:off x="297894" y="207607"/>
            <a:ext cx="1449019" cy="1200329"/>
          </a:xfrm>
          <a:prstGeom prst="rect">
            <a:avLst/>
          </a:prstGeom>
          <a:noFill/>
        </p:spPr>
        <p:txBody>
          <a:bodyPr wrap="square" rtlCol="0">
            <a:spAutoFit/>
          </a:bodyPr>
          <a:lstStyle/>
          <a:p>
            <a:r>
              <a:rPr lang="en-US" u="sng" dirty="0"/>
              <a:t>COPD</a:t>
            </a:r>
          </a:p>
          <a:p>
            <a:r>
              <a:rPr lang="en-US" dirty="0"/>
              <a:t>Trial Data</a:t>
            </a:r>
          </a:p>
          <a:p>
            <a:r>
              <a:rPr lang="en-US" dirty="0"/>
              <a:t>+Guidelines</a:t>
            </a:r>
          </a:p>
          <a:p>
            <a:r>
              <a:rPr lang="en-US" dirty="0"/>
              <a:t>Wait 2-4 </a:t>
            </a:r>
            <a:r>
              <a:rPr lang="en-US" dirty="0" err="1"/>
              <a:t>wks</a:t>
            </a:r>
            <a:endParaRPr lang="en-US" dirty="0"/>
          </a:p>
        </p:txBody>
      </p:sp>
      <p:sp>
        <p:nvSpPr>
          <p:cNvPr id="25" name="TextBox 24">
            <a:extLst>
              <a:ext uri="{FF2B5EF4-FFF2-40B4-BE49-F238E27FC236}">
                <a16:creationId xmlns:a16="http://schemas.microsoft.com/office/drawing/2014/main" id="{B3D39DF1-7A7C-E581-CD44-FA4949167607}"/>
              </a:ext>
            </a:extLst>
          </p:cNvPr>
          <p:cNvSpPr txBox="1"/>
          <p:nvPr/>
        </p:nvSpPr>
        <p:spPr>
          <a:xfrm>
            <a:off x="9916667" y="189953"/>
            <a:ext cx="2064392" cy="1200329"/>
          </a:xfrm>
          <a:prstGeom prst="rect">
            <a:avLst/>
          </a:prstGeom>
          <a:noFill/>
        </p:spPr>
        <p:txBody>
          <a:bodyPr wrap="square" rtlCol="0">
            <a:spAutoFit/>
          </a:bodyPr>
          <a:lstStyle/>
          <a:p>
            <a:r>
              <a:rPr lang="en-US" u="sng" dirty="0"/>
              <a:t>OHS</a:t>
            </a:r>
          </a:p>
          <a:p>
            <a:r>
              <a:rPr lang="en-US" dirty="0"/>
              <a:t>Observational  Data</a:t>
            </a:r>
          </a:p>
          <a:p>
            <a:r>
              <a:rPr lang="en-US" dirty="0"/>
              <a:t>+Guideline</a:t>
            </a:r>
          </a:p>
          <a:p>
            <a:r>
              <a:rPr lang="en-US" dirty="0"/>
              <a:t>Start Immediately</a:t>
            </a:r>
          </a:p>
        </p:txBody>
      </p:sp>
      <p:sp>
        <p:nvSpPr>
          <p:cNvPr id="26" name="TextBox 25">
            <a:extLst>
              <a:ext uri="{FF2B5EF4-FFF2-40B4-BE49-F238E27FC236}">
                <a16:creationId xmlns:a16="http://schemas.microsoft.com/office/drawing/2014/main" id="{715301B2-B754-300A-A7C6-0B6F002164E3}"/>
              </a:ext>
            </a:extLst>
          </p:cNvPr>
          <p:cNvSpPr txBox="1"/>
          <p:nvPr/>
        </p:nvSpPr>
        <p:spPr>
          <a:xfrm>
            <a:off x="2439840" y="319593"/>
            <a:ext cx="2001103" cy="923330"/>
          </a:xfrm>
          <a:prstGeom prst="rect">
            <a:avLst/>
          </a:prstGeom>
          <a:noFill/>
        </p:spPr>
        <p:txBody>
          <a:bodyPr wrap="square" rtlCol="0">
            <a:spAutoFit/>
          </a:bodyPr>
          <a:lstStyle/>
          <a:p>
            <a:r>
              <a:rPr lang="en-US" u="sng" dirty="0"/>
              <a:t>Overlap </a:t>
            </a:r>
            <a:r>
              <a:rPr lang="en-US" u="sng" dirty="0" err="1"/>
              <a:t>Sydnrome</a:t>
            </a:r>
            <a:endParaRPr lang="en-US" u="sng" dirty="0"/>
          </a:p>
          <a:p>
            <a:r>
              <a:rPr lang="en-US" dirty="0"/>
              <a:t>Observational Data</a:t>
            </a:r>
          </a:p>
          <a:p>
            <a:endParaRPr lang="en-US" dirty="0"/>
          </a:p>
        </p:txBody>
      </p:sp>
      <p:sp>
        <p:nvSpPr>
          <p:cNvPr id="27" name="TextBox 26">
            <a:extLst>
              <a:ext uri="{FF2B5EF4-FFF2-40B4-BE49-F238E27FC236}">
                <a16:creationId xmlns:a16="http://schemas.microsoft.com/office/drawing/2014/main" id="{9116B23B-845A-D2DE-4E3C-103096DCEA6A}"/>
              </a:ext>
            </a:extLst>
          </p:cNvPr>
          <p:cNvSpPr txBox="1"/>
          <p:nvPr/>
        </p:nvSpPr>
        <p:spPr>
          <a:xfrm>
            <a:off x="7285133" y="258981"/>
            <a:ext cx="2064393" cy="923330"/>
          </a:xfrm>
          <a:prstGeom prst="rect">
            <a:avLst/>
          </a:prstGeom>
          <a:noFill/>
        </p:spPr>
        <p:txBody>
          <a:bodyPr wrap="square" rtlCol="0">
            <a:spAutoFit/>
          </a:bodyPr>
          <a:lstStyle/>
          <a:p>
            <a:r>
              <a:rPr lang="en-US" u="sng" dirty="0"/>
              <a:t>Undifferentiated</a:t>
            </a:r>
            <a:r>
              <a:rPr lang="en-US" dirty="0"/>
              <a:t> </a:t>
            </a:r>
          </a:p>
          <a:p>
            <a:r>
              <a:rPr lang="en-US" dirty="0"/>
              <a:t>No </a:t>
            </a:r>
            <a:r>
              <a:rPr lang="en-US" dirty="0" err="1"/>
              <a:t>tx</a:t>
            </a:r>
            <a:r>
              <a:rPr lang="en-US" dirty="0"/>
              <a:t> data</a:t>
            </a:r>
          </a:p>
          <a:p>
            <a:r>
              <a:rPr lang="en-US" dirty="0"/>
              <a:t>Limited epi data</a:t>
            </a:r>
          </a:p>
        </p:txBody>
      </p:sp>
      <p:sp>
        <p:nvSpPr>
          <p:cNvPr id="28" name="TextBox 27">
            <a:extLst>
              <a:ext uri="{FF2B5EF4-FFF2-40B4-BE49-F238E27FC236}">
                <a16:creationId xmlns:a16="http://schemas.microsoft.com/office/drawing/2014/main" id="{3E56998F-B91D-7179-4904-A2B2D5FD0A60}"/>
              </a:ext>
            </a:extLst>
          </p:cNvPr>
          <p:cNvSpPr txBox="1"/>
          <p:nvPr/>
        </p:nvSpPr>
        <p:spPr>
          <a:xfrm>
            <a:off x="4931003" y="3894934"/>
            <a:ext cx="2354130" cy="2031325"/>
          </a:xfrm>
          <a:prstGeom prst="rect">
            <a:avLst/>
          </a:prstGeom>
          <a:noFill/>
        </p:spPr>
        <p:txBody>
          <a:bodyPr wrap="square" rtlCol="0">
            <a:spAutoFit/>
          </a:bodyPr>
          <a:lstStyle/>
          <a:p>
            <a:r>
              <a:rPr lang="en-US" dirty="0"/>
              <a:t>Swap any combination of:</a:t>
            </a:r>
          </a:p>
          <a:p>
            <a:pPr marL="285750" indent="-285750">
              <a:buFont typeface="Arial" panose="020B0604020202020204" pitchFamily="34" charset="0"/>
              <a:buChar char="•"/>
            </a:pPr>
            <a:r>
              <a:rPr lang="en-US" dirty="0"/>
              <a:t>Muscular weakness</a:t>
            </a:r>
          </a:p>
          <a:p>
            <a:pPr marL="285750" indent="-285750">
              <a:buFont typeface="Arial" panose="020B0604020202020204" pitchFamily="34" charset="0"/>
              <a:buChar char="•"/>
            </a:pPr>
            <a:r>
              <a:rPr lang="en-US" dirty="0"/>
              <a:t>Obesity</a:t>
            </a:r>
          </a:p>
          <a:p>
            <a:pPr marL="285750" indent="-285750">
              <a:buFont typeface="Arial" panose="020B0604020202020204" pitchFamily="34" charset="0"/>
              <a:buChar char="•"/>
            </a:pPr>
            <a:r>
              <a:rPr lang="en-US" dirty="0"/>
              <a:t>Opiate use</a:t>
            </a:r>
          </a:p>
          <a:p>
            <a:pPr marL="285750" indent="-285750">
              <a:buFont typeface="Arial" panose="020B0604020202020204" pitchFamily="34" charset="0"/>
              <a:buChar char="•"/>
            </a:pPr>
            <a:r>
              <a:rPr lang="en-US" dirty="0"/>
              <a:t>Lung disease</a:t>
            </a:r>
          </a:p>
          <a:p>
            <a:r>
              <a:rPr lang="en-US" dirty="0"/>
              <a:t>Etc. </a:t>
            </a:r>
          </a:p>
        </p:txBody>
      </p:sp>
      <p:cxnSp>
        <p:nvCxnSpPr>
          <p:cNvPr id="30" name="Straight Arrow Connector 29">
            <a:extLst>
              <a:ext uri="{FF2B5EF4-FFF2-40B4-BE49-F238E27FC236}">
                <a16:creationId xmlns:a16="http://schemas.microsoft.com/office/drawing/2014/main" id="{C534744A-D090-53A1-D4B4-6EF0A2C11A24}"/>
              </a:ext>
            </a:extLst>
          </p:cNvPr>
          <p:cNvCxnSpPr/>
          <p:nvPr/>
        </p:nvCxnSpPr>
        <p:spPr>
          <a:xfrm flipV="1">
            <a:off x="6441743" y="2663975"/>
            <a:ext cx="731944" cy="9893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D39E70-4114-1F2D-524F-EAFF2B1F27D1}"/>
              </a:ext>
            </a:extLst>
          </p:cNvPr>
          <p:cNvSpPr txBox="1"/>
          <p:nvPr/>
        </p:nvSpPr>
        <p:spPr>
          <a:xfrm>
            <a:off x="5629383" y="285410"/>
            <a:ext cx="919885" cy="646331"/>
          </a:xfrm>
          <a:prstGeom prst="rect">
            <a:avLst/>
          </a:prstGeom>
          <a:noFill/>
        </p:spPr>
        <p:txBody>
          <a:bodyPr wrap="square" rtlCol="0">
            <a:spAutoFit/>
          </a:bodyPr>
          <a:lstStyle/>
          <a:p>
            <a:r>
              <a:rPr lang="en-US" sz="3600" b="1" dirty="0">
                <a:solidFill>
                  <a:srgbClr val="C00000"/>
                </a:solidFill>
              </a:rPr>
              <a:t>???</a:t>
            </a:r>
          </a:p>
        </p:txBody>
      </p:sp>
      <p:sp>
        <p:nvSpPr>
          <p:cNvPr id="4" name="Left Brace 3">
            <a:extLst>
              <a:ext uri="{FF2B5EF4-FFF2-40B4-BE49-F238E27FC236}">
                <a16:creationId xmlns:a16="http://schemas.microsoft.com/office/drawing/2014/main" id="{9E62CF23-CC9D-EB1E-2939-5D696281B628}"/>
              </a:ext>
            </a:extLst>
          </p:cNvPr>
          <p:cNvSpPr/>
          <p:nvPr/>
        </p:nvSpPr>
        <p:spPr>
          <a:xfrm rot="5400000">
            <a:off x="5838332" y="-2508953"/>
            <a:ext cx="455348" cy="7388834"/>
          </a:xfrm>
          <a:prstGeom prst="leftBrace">
            <a:avLst/>
          </a:prstGeom>
          <a:ln w="38100">
            <a:solidFill>
              <a:schemeClr val="accent1">
                <a:alpha val="7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ounded Rectangle 2">
            <a:extLst>
              <a:ext uri="{FF2B5EF4-FFF2-40B4-BE49-F238E27FC236}">
                <a16:creationId xmlns:a16="http://schemas.microsoft.com/office/drawing/2014/main" id="{42B34539-BA16-B090-CB5B-47574692B79A}"/>
              </a:ext>
            </a:extLst>
          </p:cNvPr>
          <p:cNvSpPr/>
          <p:nvPr/>
        </p:nvSpPr>
        <p:spPr>
          <a:xfrm>
            <a:off x="4272611" y="6135071"/>
            <a:ext cx="3467791" cy="56331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Post-Admission for Hypercapnic Respiratory Failure Management</a:t>
            </a:r>
          </a:p>
        </p:txBody>
      </p:sp>
    </p:spTree>
    <p:extLst>
      <p:ext uri="{BB962C8B-B14F-4D97-AF65-F5344CB8AC3E}">
        <p14:creationId xmlns:p14="http://schemas.microsoft.com/office/powerpoint/2010/main" val="11315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C0A9-9FF8-52CC-D94E-F7FAE1E39A3F}"/>
              </a:ext>
            </a:extLst>
          </p:cNvPr>
          <p:cNvSpPr>
            <a:spLocks noGrp="1"/>
          </p:cNvSpPr>
          <p:nvPr>
            <p:ph type="title"/>
          </p:nvPr>
        </p:nvSpPr>
        <p:spPr/>
        <p:txBody>
          <a:bodyPr>
            <a:normAutofit/>
          </a:bodyPr>
          <a:lstStyle/>
          <a:p>
            <a:r>
              <a:rPr lang="en-US" sz="4000" dirty="0"/>
              <a:t>How common are </a:t>
            </a:r>
            <a:r>
              <a:rPr lang="en-US" sz="4000" b="1" dirty="0"/>
              <a:t>admissions</a:t>
            </a:r>
            <a:r>
              <a:rPr lang="en-US" sz="4000" dirty="0"/>
              <a:t> with hypercapnia?</a:t>
            </a:r>
          </a:p>
        </p:txBody>
      </p:sp>
      <p:sp>
        <p:nvSpPr>
          <p:cNvPr id="3" name="Content Placeholder 2">
            <a:extLst>
              <a:ext uri="{FF2B5EF4-FFF2-40B4-BE49-F238E27FC236}">
                <a16:creationId xmlns:a16="http://schemas.microsoft.com/office/drawing/2014/main" id="{E3CFF67C-059B-7672-914D-4AAF01FEDBCF}"/>
              </a:ext>
            </a:extLst>
          </p:cNvPr>
          <p:cNvSpPr>
            <a:spLocks noGrp="1"/>
          </p:cNvSpPr>
          <p:nvPr>
            <p:ph idx="1"/>
          </p:nvPr>
        </p:nvSpPr>
        <p:spPr>
          <a:xfrm>
            <a:off x="658913" y="1596770"/>
            <a:ext cx="5408019" cy="3068729"/>
          </a:xfrm>
        </p:spPr>
        <p:txBody>
          <a:bodyPr>
            <a:normAutofit fontScale="77500" lnSpcReduction="20000"/>
          </a:bodyPr>
          <a:lstStyle/>
          <a:p>
            <a:pPr marL="0" indent="0">
              <a:buNone/>
            </a:pPr>
            <a:r>
              <a:rPr lang="en-US" b="1" dirty="0"/>
              <a:t>2022:</a:t>
            </a:r>
            <a:r>
              <a:rPr lang="en-US" dirty="0"/>
              <a:t> Liverpool AUS, 1 regional hospital services the entire district</a:t>
            </a:r>
          </a:p>
          <a:p>
            <a:pPr marL="0" indent="0">
              <a:buNone/>
            </a:pPr>
            <a:r>
              <a:rPr lang="en-US" dirty="0"/>
              <a:t>Identified by initial ABG (w/n 24h) PaCO2 over 45, excluded iatrogenic causes/sedation. N=891 people, 1135 blood gasses (repeat hosp.)</a:t>
            </a:r>
          </a:p>
          <a:p>
            <a:pPr marL="0" indent="0">
              <a:buNone/>
            </a:pPr>
            <a:r>
              <a:rPr lang="en-US" dirty="0"/>
              <a:t>Normalized rates of hypercapnia to population demographics</a:t>
            </a:r>
          </a:p>
          <a:p>
            <a:pPr marL="0" indent="0">
              <a:buNone/>
            </a:pPr>
            <a:r>
              <a:rPr lang="en-US" b="1" dirty="0"/>
              <a:t>150 per 100,000 person/year</a:t>
            </a:r>
          </a:p>
          <a:p>
            <a:r>
              <a:rPr lang="en-US" dirty="0"/>
              <a:t>Acidosis in 55%. </a:t>
            </a:r>
          </a:p>
        </p:txBody>
      </p:sp>
      <p:pic>
        <p:nvPicPr>
          <p:cNvPr id="5" name="Picture 4">
            <a:extLst>
              <a:ext uri="{FF2B5EF4-FFF2-40B4-BE49-F238E27FC236}">
                <a16:creationId xmlns:a16="http://schemas.microsoft.com/office/drawing/2014/main" id="{D31BE1C1-C085-CFEF-D8E1-43B554693D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636" y="5214443"/>
            <a:ext cx="3364832" cy="1278432"/>
          </a:xfrm>
          <a:prstGeom prst="rect">
            <a:avLst/>
          </a:prstGeom>
        </p:spPr>
      </p:pic>
      <p:grpSp>
        <p:nvGrpSpPr>
          <p:cNvPr id="7" name="Group 6">
            <a:extLst>
              <a:ext uri="{FF2B5EF4-FFF2-40B4-BE49-F238E27FC236}">
                <a16:creationId xmlns:a16="http://schemas.microsoft.com/office/drawing/2014/main" id="{49477163-4743-4FAF-5393-496B34D35461}"/>
              </a:ext>
            </a:extLst>
          </p:cNvPr>
          <p:cNvGrpSpPr/>
          <p:nvPr/>
        </p:nvGrpSpPr>
        <p:grpSpPr>
          <a:xfrm>
            <a:off x="3946032" y="4699000"/>
            <a:ext cx="8191500" cy="2159000"/>
            <a:chOff x="3162300" y="4515184"/>
            <a:chExt cx="8191500" cy="2159000"/>
          </a:xfrm>
        </p:grpSpPr>
        <p:pic>
          <p:nvPicPr>
            <p:cNvPr id="4" name="Picture 3">
              <a:extLst>
                <a:ext uri="{FF2B5EF4-FFF2-40B4-BE49-F238E27FC236}">
                  <a16:creationId xmlns:a16="http://schemas.microsoft.com/office/drawing/2014/main" id="{D4ED0522-9AD1-CF95-F51F-AA3BE5120375}"/>
                </a:ext>
              </a:extLst>
            </p:cNvPr>
            <p:cNvPicPr>
              <a:picLocks noChangeAspect="1"/>
            </p:cNvPicPr>
            <p:nvPr/>
          </p:nvPicPr>
          <p:blipFill>
            <a:blip r:embed="rId4"/>
            <a:stretch>
              <a:fillRect/>
            </a:stretch>
          </p:blipFill>
          <p:spPr>
            <a:xfrm>
              <a:off x="3162300" y="4515184"/>
              <a:ext cx="8191500" cy="2159000"/>
            </a:xfrm>
            <a:prstGeom prst="rect">
              <a:avLst/>
            </a:prstGeom>
          </p:spPr>
        </p:pic>
        <p:cxnSp>
          <p:nvCxnSpPr>
            <p:cNvPr id="8" name="Straight Connector 7">
              <a:extLst>
                <a:ext uri="{FF2B5EF4-FFF2-40B4-BE49-F238E27FC236}">
                  <a16:creationId xmlns:a16="http://schemas.microsoft.com/office/drawing/2014/main" id="{E9DC3D6F-CFD7-9587-E3B0-A765FCD92E2D}"/>
                </a:ext>
              </a:extLst>
            </p:cNvPr>
            <p:cNvCxnSpPr/>
            <p:nvPr/>
          </p:nvCxnSpPr>
          <p:spPr>
            <a:xfrm>
              <a:off x="7161798" y="5594684"/>
              <a:ext cx="374683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491CA9C-6443-7A69-CF08-3784E98D2A86}"/>
                </a:ext>
              </a:extLst>
            </p:cNvPr>
            <p:cNvCxnSpPr>
              <a:cxnSpLocks/>
            </p:cNvCxnSpPr>
            <p:nvPr/>
          </p:nvCxnSpPr>
          <p:spPr>
            <a:xfrm>
              <a:off x="3419300" y="5955631"/>
              <a:ext cx="74893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CFFD7B-7C01-9106-DEAC-8239925A5DC8}"/>
                </a:ext>
              </a:extLst>
            </p:cNvPr>
            <p:cNvCxnSpPr/>
            <p:nvPr/>
          </p:nvCxnSpPr>
          <p:spPr>
            <a:xfrm>
              <a:off x="3436092" y="6260431"/>
              <a:ext cx="15890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F87EB2AB-FB4E-E2C9-59C1-5ADE26C77EC8}"/>
              </a:ext>
            </a:extLst>
          </p:cNvPr>
          <p:cNvPicPr>
            <a:picLocks noChangeAspect="1"/>
          </p:cNvPicPr>
          <p:nvPr/>
        </p:nvPicPr>
        <p:blipFill>
          <a:blip r:embed="rId5"/>
          <a:stretch>
            <a:fillRect/>
          </a:stretch>
        </p:blipFill>
        <p:spPr>
          <a:xfrm>
            <a:off x="6246219" y="1596770"/>
            <a:ext cx="5499100" cy="1816100"/>
          </a:xfrm>
          <a:prstGeom prst="rect">
            <a:avLst/>
          </a:prstGeom>
        </p:spPr>
      </p:pic>
      <p:sp>
        <p:nvSpPr>
          <p:cNvPr id="11" name="TextBox 10">
            <a:extLst>
              <a:ext uri="{FF2B5EF4-FFF2-40B4-BE49-F238E27FC236}">
                <a16:creationId xmlns:a16="http://schemas.microsoft.com/office/drawing/2014/main" id="{729FF27F-8612-BC7C-C863-58783B4DCCDC}"/>
              </a:ext>
            </a:extLst>
          </p:cNvPr>
          <p:cNvSpPr txBox="1"/>
          <p:nvPr/>
        </p:nvSpPr>
        <p:spPr>
          <a:xfrm>
            <a:off x="6616700" y="4191000"/>
            <a:ext cx="4737100" cy="523220"/>
          </a:xfrm>
          <a:prstGeom prst="rect">
            <a:avLst/>
          </a:prstGeom>
          <a:noFill/>
        </p:spPr>
        <p:txBody>
          <a:bodyPr wrap="square" rtlCol="0">
            <a:spAutoFit/>
          </a:bodyPr>
          <a:lstStyle/>
          <a:p>
            <a:r>
              <a:rPr lang="en-US" sz="2800" dirty="0"/>
              <a:t>For Comparison: </a:t>
            </a:r>
          </a:p>
        </p:txBody>
      </p:sp>
    </p:spTree>
    <p:extLst>
      <p:ext uri="{BB962C8B-B14F-4D97-AF65-F5344CB8AC3E}">
        <p14:creationId xmlns:p14="http://schemas.microsoft.com/office/powerpoint/2010/main" val="105390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880EE1-8A92-7C6F-76F5-D57061F1C2C9}"/>
              </a:ext>
            </a:extLst>
          </p:cNvPr>
          <p:cNvPicPr>
            <a:picLocks noChangeAspect="1"/>
          </p:cNvPicPr>
          <p:nvPr/>
        </p:nvPicPr>
        <p:blipFill>
          <a:blip r:embed="rId3"/>
          <a:stretch>
            <a:fillRect/>
          </a:stretch>
        </p:blipFill>
        <p:spPr>
          <a:xfrm>
            <a:off x="39932" y="891598"/>
            <a:ext cx="4976567" cy="1839953"/>
          </a:xfrm>
          <a:prstGeom prst="rect">
            <a:avLst/>
          </a:prstGeom>
        </p:spPr>
      </p:pic>
      <p:sp>
        <p:nvSpPr>
          <p:cNvPr id="8" name="Content Placeholder 2">
            <a:extLst>
              <a:ext uri="{FF2B5EF4-FFF2-40B4-BE49-F238E27FC236}">
                <a16:creationId xmlns:a16="http://schemas.microsoft.com/office/drawing/2014/main" id="{AAE9508F-FBB0-D20A-FB90-D17333736B19}"/>
              </a:ext>
            </a:extLst>
          </p:cNvPr>
          <p:cNvSpPr>
            <a:spLocks noGrp="1"/>
          </p:cNvSpPr>
          <p:nvPr>
            <p:ph idx="1"/>
          </p:nvPr>
        </p:nvSpPr>
        <p:spPr>
          <a:xfrm>
            <a:off x="838201" y="4729511"/>
            <a:ext cx="5257800" cy="2061262"/>
          </a:xfrm>
        </p:spPr>
        <p:txBody>
          <a:bodyPr>
            <a:normAutofit/>
          </a:bodyPr>
          <a:lstStyle/>
          <a:p>
            <a:pPr marL="0" indent="0">
              <a:buNone/>
            </a:pPr>
            <a:r>
              <a:rPr lang="en-US" dirty="0"/>
              <a:t> </a:t>
            </a:r>
          </a:p>
          <a:p>
            <a:pPr marL="457200" lvl="1" indent="0">
              <a:buNone/>
            </a:pPr>
            <a:endParaRPr lang="en-US" dirty="0"/>
          </a:p>
          <a:p>
            <a:pPr marL="457200" lvl="1" indent="0">
              <a:buNone/>
            </a:pPr>
            <a:endParaRPr lang="en-US" dirty="0"/>
          </a:p>
        </p:txBody>
      </p:sp>
      <p:sp>
        <p:nvSpPr>
          <p:cNvPr id="21" name="Title 1">
            <a:extLst>
              <a:ext uri="{FF2B5EF4-FFF2-40B4-BE49-F238E27FC236}">
                <a16:creationId xmlns:a16="http://schemas.microsoft.com/office/drawing/2014/main" id="{5B6BF255-8626-C9B3-26B3-C9CE69EAEC43}"/>
              </a:ext>
            </a:extLst>
          </p:cNvPr>
          <p:cNvSpPr>
            <a:spLocks noGrp="1"/>
          </p:cNvSpPr>
          <p:nvPr>
            <p:ph type="title"/>
          </p:nvPr>
        </p:nvSpPr>
        <p:spPr>
          <a:xfrm>
            <a:off x="838200" y="196683"/>
            <a:ext cx="10515600" cy="669591"/>
          </a:xfrm>
        </p:spPr>
        <p:txBody>
          <a:bodyPr>
            <a:noAutofit/>
          </a:bodyPr>
          <a:lstStyle/>
          <a:p>
            <a:pPr algn="ctr"/>
            <a:r>
              <a:rPr lang="en-US" sz="3200" dirty="0"/>
              <a:t>Admissions with Hypercapnic RF → High Risk of Readmission</a:t>
            </a:r>
          </a:p>
        </p:txBody>
      </p:sp>
      <p:pic>
        <p:nvPicPr>
          <p:cNvPr id="2" name="Picture 1" descr="Chart, line chart&#10;&#10;Description automatically generated">
            <a:extLst>
              <a:ext uri="{FF2B5EF4-FFF2-40B4-BE49-F238E27FC236}">
                <a16:creationId xmlns:a16="http://schemas.microsoft.com/office/drawing/2014/main" id="{68603C9E-80A3-6952-387E-65413EEDE3AB}"/>
              </a:ext>
            </a:extLst>
          </p:cNvPr>
          <p:cNvPicPr>
            <a:picLocks noChangeAspect="1"/>
          </p:cNvPicPr>
          <p:nvPr/>
        </p:nvPicPr>
        <p:blipFill>
          <a:blip r:embed="rId4"/>
          <a:stretch>
            <a:fillRect/>
          </a:stretch>
        </p:blipFill>
        <p:spPr>
          <a:xfrm>
            <a:off x="4579303" y="994027"/>
            <a:ext cx="7612697" cy="4766115"/>
          </a:xfrm>
          <a:prstGeom prst="rect">
            <a:avLst/>
          </a:prstGeom>
        </p:spPr>
      </p:pic>
      <p:grpSp>
        <p:nvGrpSpPr>
          <p:cNvPr id="4" name="Group 3">
            <a:extLst>
              <a:ext uri="{FF2B5EF4-FFF2-40B4-BE49-F238E27FC236}">
                <a16:creationId xmlns:a16="http://schemas.microsoft.com/office/drawing/2014/main" id="{BE6C1A2A-0ED5-377F-7BE4-C354ED533E3D}"/>
              </a:ext>
            </a:extLst>
          </p:cNvPr>
          <p:cNvGrpSpPr/>
          <p:nvPr/>
        </p:nvGrpSpPr>
        <p:grpSpPr>
          <a:xfrm>
            <a:off x="387911" y="3319811"/>
            <a:ext cx="4229100" cy="2819400"/>
            <a:chOff x="1144120" y="3310218"/>
            <a:chExt cx="4229100" cy="2819400"/>
          </a:xfrm>
        </p:grpSpPr>
        <p:pic>
          <p:nvPicPr>
            <p:cNvPr id="6" name="Picture 5">
              <a:extLst>
                <a:ext uri="{FF2B5EF4-FFF2-40B4-BE49-F238E27FC236}">
                  <a16:creationId xmlns:a16="http://schemas.microsoft.com/office/drawing/2014/main" id="{4A70133A-0337-3CD3-8DDD-A21D8D17D514}"/>
                </a:ext>
              </a:extLst>
            </p:cNvPr>
            <p:cNvPicPr>
              <a:picLocks noChangeAspect="1"/>
            </p:cNvPicPr>
            <p:nvPr/>
          </p:nvPicPr>
          <p:blipFill>
            <a:blip r:embed="rId5"/>
            <a:stretch>
              <a:fillRect/>
            </a:stretch>
          </p:blipFill>
          <p:spPr>
            <a:xfrm>
              <a:off x="1144120" y="3310218"/>
              <a:ext cx="4229100" cy="2819400"/>
            </a:xfrm>
            <a:prstGeom prst="rect">
              <a:avLst/>
            </a:prstGeom>
          </p:spPr>
        </p:pic>
        <p:sp>
          <p:nvSpPr>
            <p:cNvPr id="7" name="Frame 6">
              <a:extLst>
                <a:ext uri="{FF2B5EF4-FFF2-40B4-BE49-F238E27FC236}">
                  <a16:creationId xmlns:a16="http://schemas.microsoft.com/office/drawing/2014/main" id="{15F053BA-9EA8-695B-E9A0-A94175EF9DB4}"/>
                </a:ext>
              </a:extLst>
            </p:cNvPr>
            <p:cNvSpPr/>
            <p:nvPr/>
          </p:nvSpPr>
          <p:spPr>
            <a:xfrm>
              <a:off x="1144120" y="3310219"/>
              <a:ext cx="4229100" cy="715682"/>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B639FA8A-4FD0-7CF7-C350-3FD70A39758D}"/>
                </a:ext>
              </a:extLst>
            </p:cNvPr>
            <p:cNvSpPr/>
            <p:nvPr/>
          </p:nvSpPr>
          <p:spPr>
            <a:xfrm>
              <a:off x="1144120" y="4808818"/>
              <a:ext cx="4229100" cy="893481"/>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ounded Rectangle 2">
            <a:extLst>
              <a:ext uri="{FF2B5EF4-FFF2-40B4-BE49-F238E27FC236}">
                <a16:creationId xmlns:a16="http://schemas.microsoft.com/office/drawing/2014/main" id="{D49CA6C6-DE8D-2A2C-E4AB-F0A074102108}"/>
              </a:ext>
            </a:extLst>
          </p:cNvPr>
          <p:cNvSpPr/>
          <p:nvPr/>
        </p:nvSpPr>
        <p:spPr>
          <a:xfrm>
            <a:off x="6546291" y="5887895"/>
            <a:ext cx="3845680" cy="520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Admitted to hospital (Floor or ICU) with billing code for Hypercapnic Respiratory Failure</a:t>
            </a:r>
          </a:p>
        </p:txBody>
      </p:sp>
    </p:spTree>
    <p:extLst>
      <p:ext uri="{BB962C8B-B14F-4D97-AF65-F5344CB8AC3E}">
        <p14:creationId xmlns:p14="http://schemas.microsoft.com/office/powerpoint/2010/main" val="366950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C9FF-056B-BD72-7068-DB15EE949341}"/>
              </a:ext>
            </a:extLst>
          </p:cNvPr>
          <p:cNvSpPr>
            <a:spLocks noGrp="1"/>
          </p:cNvSpPr>
          <p:nvPr>
            <p:ph type="title"/>
          </p:nvPr>
        </p:nvSpPr>
        <p:spPr/>
        <p:txBody>
          <a:bodyPr>
            <a:normAutofit/>
          </a:bodyPr>
          <a:lstStyle/>
          <a:p>
            <a:r>
              <a:rPr lang="en-US" sz="4000" dirty="0"/>
              <a:t>Who are “all-comers admitted with hypercapnia”?</a:t>
            </a:r>
          </a:p>
        </p:txBody>
      </p:sp>
      <p:pic>
        <p:nvPicPr>
          <p:cNvPr id="4" name="Picture 3">
            <a:extLst>
              <a:ext uri="{FF2B5EF4-FFF2-40B4-BE49-F238E27FC236}">
                <a16:creationId xmlns:a16="http://schemas.microsoft.com/office/drawing/2014/main" id="{41E9F5E6-ABCD-099F-8DB5-5578708A1B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68663"/>
            <a:ext cx="3898900" cy="3201042"/>
          </a:xfrm>
          <a:prstGeom prst="rect">
            <a:avLst/>
          </a:prstGeom>
        </p:spPr>
      </p:pic>
      <p:sp>
        <p:nvSpPr>
          <p:cNvPr id="5" name="Content Placeholder 2">
            <a:extLst>
              <a:ext uri="{FF2B5EF4-FFF2-40B4-BE49-F238E27FC236}">
                <a16:creationId xmlns:a16="http://schemas.microsoft.com/office/drawing/2014/main" id="{82F3902C-F043-F8FA-FB09-BEA1F6864E81}"/>
              </a:ext>
            </a:extLst>
          </p:cNvPr>
          <p:cNvSpPr>
            <a:spLocks noGrp="1"/>
          </p:cNvSpPr>
          <p:nvPr>
            <p:ph idx="1"/>
          </p:nvPr>
        </p:nvSpPr>
        <p:spPr>
          <a:xfrm>
            <a:off x="97958" y="4712390"/>
            <a:ext cx="3577088" cy="2145610"/>
          </a:xfrm>
        </p:spPr>
        <p:txBody>
          <a:bodyPr>
            <a:noAutofit/>
          </a:bodyPr>
          <a:lstStyle/>
          <a:p>
            <a:pPr marL="0" indent="0">
              <a:lnSpc>
                <a:spcPct val="120000"/>
              </a:lnSpc>
              <a:buNone/>
            </a:pPr>
            <a:r>
              <a:rPr lang="en-US" sz="1400" dirty="0">
                <a:latin typeface="Calibri" panose="020F0502020204030204" pitchFamily="34" charset="0"/>
                <a:cs typeface="Calibri" panose="020F0502020204030204" pitchFamily="34" charset="0"/>
              </a:rPr>
              <a:t>Liverpool AUS: ABG w/n 24h of admission. </a:t>
            </a:r>
          </a:p>
          <a:p>
            <a:pPr marL="0" indent="0">
              <a:lnSpc>
                <a:spcPct val="120000"/>
              </a:lnSpc>
              <a:buNone/>
            </a:pPr>
            <a:r>
              <a:rPr lang="en-US" sz="1400" dirty="0">
                <a:latin typeface="Calibri" panose="020F0502020204030204" pitchFamily="34" charset="0"/>
                <a:cs typeface="Calibri" panose="020F0502020204030204" pitchFamily="34" charset="0"/>
              </a:rPr>
              <a:t>Diagnostic codes: 52% </a:t>
            </a:r>
            <a:r>
              <a:rPr lang="en-US" sz="1400" dirty="0" err="1">
                <a:latin typeface="Calibri" panose="020F0502020204030204" pitchFamily="34" charset="0"/>
                <a:cs typeface="Calibri" panose="020F0502020204030204" pitchFamily="34" charset="0"/>
              </a:rPr>
              <a:t>Charlson</a:t>
            </a:r>
            <a:r>
              <a:rPr lang="en-US" sz="1400" dirty="0">
                <a:latin typeface="Calibri" panose="020F0502020204030204" pitchFamily="34" charset="0"/>
                <a:cs typeface="Calibri" panose="020F0502020204030204" pitchFamily="34" charset="0"/>
              </a:rPr>
              <a:t> Comorbidity 5+; Prevalence-based estimates: NMD under-represented</a:t>
            </a:r>
          </a:p>
          <a:p>
            <a:pPr marL="0" indent="0">
              <a:buNone/>
            </a:pPr>
            <a:r>
              <a:rPr lang="en-US" sz="1400" dirty="0">
                <a:latin typeface="Calibri" panose="020F0502020204030204" pitchFamily="34" charset="0"/>
                <a:cs typeface="Calibri" panose="020F0502020204030204" pitchFamily="34" charset="0"/>
              </a:rPr>
              <a:t>Chung Y, Garden FL, Marks GB, </a:t>
            </a:r>
            <a:r>
              <a:rPr lang="en-US" sz="1400" dirty="0" err="1">
                <a:latin typeface="Calibri" panose="020F0502020204030204" pitchFamily="34" charset="0"/>
                <a:cs typeface="Calibri" panose="020F0502020204030204" pitchFamily="34" charset="0"/>
              </a:rPr>
              <a:t>Vedam</a:t>
            </a:r>
            <a:r>
              <a:rPr lang="en-US" sz="1400" dirty="0">
                <a:latin typeface="Calibri" panose="020F0502020204030204" pitchFamily="34" charset="0"/>
                <a:cs typeface="Calibri" panose="020F0502020204030204" pitchFamily="34" charset="0"/>
              </a:rPr>
              <a:t> H. Causes of hypercapnic respiratory failure and associated in-hospital mortality. Respirology. 2022</a:t>
            </a:r>
          </a:p>
        </p:txBody>
      </p:sp>
      <p:pic>
        <p:nvPicPr>
          <p:cNvPr id="6" name="Picture 5">
            <a:extLst>
              <a:ext uri="{FF2B5EF4-FFF2-40B4-BE49-F238E27FC236}">
                <a16:creationId xmlns:a16="http://schemas.microsoft.com/office/drawing/2014/main" id="{E4005C60-2E12-0736-47C7-12EAD6DF25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8900" y="1385050"/>
            <a:ext cx="4135888" cy="3021702"/>
          </a:xfrm>
          <a:prstGeom prst="rect">
            <a:avLst/>
          </a:prstGeom>
        </p:spPr>
      </p:pic>
      <p:sp>
        <p:nvSpPr>
          <p:cNvPr id="8" name="TextBox 7">
            <a:extLst>
              <a:ext uri="{FF2B5EF4-FFF2-40B4-BE49-F238E27FC236}">
                <a16:creationId xmlns:a16="http://schemas.microsoft.com/office/drawing/2014/main" id="{EAB86E3E-36A0-7E25-3AEF-18C5D07FB577}"/>
              </a:ext>
            </a:extLst>
          </p:cNvPr>
          <p:cNvSpPr txBox="1"/>
          <p:nvPr/>
        </p:nvSpPr>
        <p:spPr>
          <a:xfrm>
            <a:off x="3709068" y="4560132"/>
            <a:ext cx="4664543" cy="738664"/>
          </a:xfrm>
          <a:prstGeom prst="rect">
            <a:avLst/>
          </a:prstGeom>
          <a:noFill/>
        </p:spPr>
        <p:txBody>
          <a:bodyPr wrap="square">
            <a:spAutoFit/>
          </a:bodyPr>
          <a:lstStyle/>
          <a:p>
            <a:r>
              <a:rPr lang="en-US" sz="1400" dirty="0"/>
              <a:t>All adult ED visits @ single Toronto ED w ABG &lt;7.35/45+ OR VBG &lt;7.34/50+ &amp; CEDIS resp code for resp symptoms. Charts reviewed for 12 months.  </a:t>
            </a:r>
          </a:p>
        </p:txBody>
      </p:sp>
      <p:sp>
        <p:nvSpPr>
          <p:cNvPr id="10" name="TextBox 9">
            <a:extLst>
              <a:ext uri="{FF2B5EF4-FFF2-40B4-BE49-F238E27FC236}">
                <a16:creationId xmlns:a16="http://schemas.microsoft.com/office/drawing/2014/main" id="{F5DE38AC-238F-EF22-2684-FF125D3E2E6F}"/>
              </a:ext>
            </a:extLst>
          </p:cNvPr>
          <p:cNvSpPr txBox="1"/>
          <p:nvPr/>
        </p:nvSpPr>
        <p:spPr>
          <a:xfrm>
            <a:off x="3898900" y="5715130"/>
            <a:ext cx="4457700" cy="1015663"/>
          </a:xfrm>
          <a:prstGeom prst="rect">
            <a:avLst/>
          </a:prstGeom>
          <a:noFill/>
        </p:spPr>
        <p:txBody>
          <a:bodyPr wrap="square">
            <a:spAutoFit/>
          </a:bodyPr>
          <a:lstStyle/>
          <a:p>
            <a:r>
              <a:rPr lang="en-US" sz="1200" b="0" i="0" dirty="0">
                <a:effectLst/>
                <a:latin typeface="+mj-lt"/>
              </a:rPr>
              <a:t>Giulia </a:t>
            </a:r>
            <a:r>
              <a:rPr lang="en-US" sz="1200" b="0" i="0" dirty="0" err="1">
                <a:effectLst/>
                <a:latin typeface="+mj-lt"/>
              </a:rPr>
              <a:t>Cavalot</a:t>
            </a:r>
            <a:r>
              <a:rPr lang="en-US" sz="1200" b="0" i="0" dirty="0">
                <a:effectLst/>
                <a:latin typeface="+mj-lt"/>
              </a:rPr>
              <a:t>, Vera </a:t>
            </a:r>
            <a:r>
              <a:rPr lang="en-US" sz="1200" b="0" i="0" dirty="0" err="1">
                <a:effectLst/>
                <a:latin typeface="+mj-lt"/>
              </a:rPr>
              <a:t>Dounaevskaia</a:t>
            </a:r>
            <a:r>
              <a:rPr lang="en-US" sz="1200" b="0" i="0" dirty="0">
                <a:effectLst/>
                <a:latin typeface="+mj-lt"/>
              </a:rPr>
              <a:t>, Fernando Vieira, Thomas </a:t>
            </a:r>
            <a:r>
              <a:rPr lang="en-US" sz="1200" b="0" i="0" dirty="0" err="1">
                <a:effectLst/>
                <a:latin typeface="+mj-lt"/>
              </a:rPr>
              <a:t>Piraino</a:t>
            </a:r>
            <a:r>
              <a:rPr lang="en-US" sz="1200" b="0" i="0" dirty="0">
                <a:effectLst/>
                <a:latin typeface="+mj-lt"/>
              </a:rPr>
              <a:t>, Remi </a:t>
            </a:r>
            <a:r>
              <a:rPr lang="en-US" sz="1200" b="0" i="0" dirty="0" err="1">
                <a:effectLst/>
                <a:latin typeface="+mj-lt"/>
              </a:rPr>
              <a:t>Coudroy</a:t>
            </a:r>
            <a:r>
              <a:rPr lang="en-US" sz="1200" b="0" i="0" dirty="0">
                <a:effectLst/>
                <a:latin typeface="+mj-lt"/>
              </a:rPr>
              <a:t>, Orla Smith, David A. Hall, Karen E. A. Burns &amp; Laurent </a:t>
            </a:r>
            <a:r>
              <a:rPr lang="en-US" sz="1200" b="0" i="0" dirty="0" err="1">
                <a:effectLst/>
                <a:latin typeface="+mj-lt"/>
              </a:rPr>
              <a:t>Brochard</a:t>
            </a:r>
            <a:r>
              <a:rPr lang="en-US" sz="1200" b="0" i="0" dirty="0">
                <a:effectLst/>
                <a:latin typeface="+mj-lt"/>
              </a:rPr>
              <a:t> (2021) One-Year Readmission Following Undifferentiated Acute Hypercapnic Respiratory Failure, COPD: Journal of Chronic Obstructive Pulmonary Disease, 18:6, 602-611</a:t>
            </a:r>
            <a:endParaRPr lang="en-US" sz="1200" dirty="0">
              <a:latin typeface="+mj-lt"/>
            </a:endParaRPr>
          </a:p>
        </p:txBody>
      </p:sp>
      <p:pic>
        <p:nvPicPr>
          <p:cNvPr id="11" name="Picture 10">
            <a:extLst>
              <a:ext uri="{FF2B5EF4-FFF2-40B4-BE49-F238E27FC236}">
                <a16:creationId xmlns:a16="http://schemas.microsoft.com/office/drawing/2014/main" id="{080588EB-1AD4-0E74-9CCC-DD5437C768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5936" y="1468663"/>
            <a:ext cx="3650155" cy="2846662"/>
          </a:xfrm>
          <a:prstGeom prst="rect">
            <a:avLst/>
          </a:prstGeom>
        </p:spPr>
      </p:pic>
      <p:sp>
        <p:nvSpPr>
          <p:cNvPr id="13" name="TextBox 12">
            <a:extLst>
              <a:ext uri="{FF2B5EF4-FFF2-40B4-BE49-F238E27FC236}">
                <a16:creationId xmlns:a16="http://schemas.microsoft.com/office/drawing/2014/main" id="{65457834-E7F4-76AB-D25F-BB69EDF6B640}"/>
              </a:ext>
            </a:extLst>
          </p:cNvPr>
          <p:cNvSpPr txBox="1"/>
          <p:nvPr/>
        </p:nvSpPr>
        <p:spPr>
          <a:xfrm>
            <a:off x="8373611" y="4357762"/>
            <a:ext cx="3577088" cy="1384995"/>
          </a:xfrm>
          <a:prstGeom prst="rect">
            <a:avLst/>
          </a:prstGeom>
          <a:noFill/>
        </p:spPr>
        <p:txBody>
          <a:bodyPr wrap="square">
            <a:spAutoFit/>
          </a:bodyPr>
          <a:lstStyle/>
          <a:p>
            <a:r>
              <a:rPr lang="en-US" sz="1400" dirty="0"/>
              <a:t>All patients with dyspnea or </a:t>
            </a:r>
            <a:r>
              <a:rPr lang="en-US" sz="1400" dirty="0" err="1"/>
              <a:t>pulm</a:t>
            </a:r>
            <a:r>
              <a:rPr lang="en-US" sz="1400" dirty="0"/>
              <a:t> disease admitted to hospital received capillary blood gas (some screening with VBG). Stratified by pH &gt; 7.35 or pH &lt; 7.35</a:t>
            </a:r>
          </a:p>
          <a:p>
            <a:r>
              <a:rPr lang="en-US" sz="1400" dirty="0"/>
              <a:t>Hospital specializing in lung disease (unclear referral pattern): </a:t>
            </a:r>
          </a:p>
        </p:txBody>
      </p:sp>
      <p:sp>
        <p:nvSpPr>
          <p:cNvPr id="15" name="TextBox 14">
            <a:extLst>
              <a:ext uri="{FF2B5EF4-FFF2-40B4-BE49-F238E27FC236}">
                <a16:creationId xmlns:a16="http://schemas.microsoft.com/office/drawing/2014/main" id="{49DA18FF-554B-B0C4-9D2C-BD977A6C704A}"/>
              </a:ext>
            </a:extLst>
          </p:cNvPr>
          <p:cNvSpPr txBox="1"/>
          <p:nvPr/>
        </p:nvSpPr>
        <p:spPr>
          <a:xfrm>
            <a:off x="8541845" y="5785195"/>
            <a:ext cx="3650155" cy="830997"/>
          </a:xfrm>
          <a:prstGeom prst="rect">
            <a:avLst/>
          </a:prstGeom>
          <a:noFill/>
        </p:spPr>
        <p:txBody>
          <a:bodyPr wrap="square">
            <a:spAutoFit/>
          </a:bodyPr>
          <a:lstStyle/>
          <a:p>
            <a:r>
              <a:rPr lang="en-US" sz="1200" dirty="0" err="1"/>
              <a:t>Vonderbank</a:t>
            </a:r>
            <a:r>
              <a:rPr lang="en-US" sz="1200" dirty="0"/>
              <a:t> S, </a:t>
            </a:r>
            <a:r>
              <a:rPr lang="en-US" sz="1200" dirty="0" err="1"/>
              <a:t>Gibis</a:t>
            </a:r>
            <a:r>
              <a:rPr lang="en-US" sz="1200" dirty="0"/>
              <a:t> N, Schulz A, Boyko M, </a:t>
            </a:r>
            <a:r>
              <a:rPr lang="en-US" sz="1200" dirty="0" err="1"/>
              <a:t>Erbuth</a:t>
            </a:r>
            <a:r>
              <a:rPr lang="en-US" sz="1200" dirty="0"/>
              <a:t> A, </a:t>
            </a:r>
            <a:r>
              <a:rPr lang="en-US" sz="1200" dirty="0" err="1"/>
              <a:t>Gürleyen</a:t>
            </a:r>
            <a:r>
              <a:rPr lang="en-US" sz="1200" dirty="0"/>
              <a:t> H, Bastian A. Hypercapnia at Hospital Admission as a Predictor of Mortality. Open access emergency medicine : OAEM 2020; 12: 173-180.</a:t>
            </a:r>
          </a:p>
        </p:txBody>
      </p:sp>
    </p:spTree>
    <p:extLst>
      <p:ext uri="{BB962C8B-B14F-4D97-AF65-F5344CB8AC3E}">
        <p14:creationId xmlns:p14="http://schemas.microsoft.com/office/powerpoint/2010/main" val="2955819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E9F5E6-ABCD-099F-8DB5-5578708A1B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68663"/>
            <a:ext cx="3898900" cy="3201042"/>
          </a:xfrm>
          <a:prstGeom prst="rect">
            <a:avLst/>
          </a:prstGeom>
        </p:spPr>
      </p:pic>
      <p:sp>
        <p:nvSpPr>
          <p:cNvPr id="5" name="Content Placeholder 2">
            <a:extLst>
              <a:ext uri="{FF2B5EF4-FFF2-40B4-BE49-F238E27FC236}">
                <a16:creationId xmlns:a16="http://schemas.microsoft.com/office/drawing/2014/main" id="{82F3902C-F043-F8FA-FB09-BEA1F6864E81}"/>
              </a:ext>
            </a:extLst>
          </p:cNvPr>
          <p:cNvSpPr>
            <a:spLocks noGrp="1"/>
          </p:cNvSpPr>
          <p:nvPr>
            <p:ph idx="1"/>
          </p:nvPr>
        </p:nvSpPr>
        <p:spPr>
          <a:xfrm>
            <a:off x="97957" y="4712390"/>
            <a:ext cx="3615697" cy="2121640"/>
          </a:xfrm>
        </p:spPr>
        <p:txBody>
          <a:bodyPr>
            <a:normAutofit lnSpcReduction="10000"/>
          </a:bodyPr>
          <a:lstStyle/>
          <a:p>
            <a:pPr marL="0" indent="0">
              <a:buNone/>
            </a:pPr>
            <a:r>
              <a:rPr lang="en-US" sz="1600" dirty="0">
                <a:latin typeface="+mj-lt"/>
              </a:rPr>
              <a:t>5% </a:t>
            </a:r>
            <a:r>
              <a:rPr lang="en-US" sz="1600" dirty="0" err="1">
                <a:latin typeface="+mj-lt"/>
              </a:rPr>
              <a:t>dx’d</a:t>
            </a:r>
            <a:r>
              <a:rPr lang="en-US" sz="1600" dirty="0">
                <a:latin typeface="+mj-lt"/>
              </a:rPr>
              <a:t> obesity; 6% </a:t>
            </a:r>
            <a:r>
              <a:rPr lang="en-US" sz="1600" dirty="0" err="1">
                <a:latin typeface="+mj-lt"/>
              </a:rPr>
              <a:t>dx’d</a:t>
            </a:r>
            <a:r>
              <a:rPr lang="en-US" sz="1600" dirty="0">
                <a:latin typeface="+mj-lt"/>
              </a:rPr>
              <a:t> OSA </a:t>
            </a:r>
          </a:p>
          <a:p>
            <a:pPr marL="0" indent="0">
              <a:buNone/>
            </a:pPr>
            <a:endParaRPr lang="en-US" sz="1400" dirty="0">
              <a:latin typeface="Calibri" panose="020F0502020204030204" pitchFamily="34" charset="0"/>
              <a:cs typeface="Calibri" panose="020F0502020204030204" pitchFamily="34" charset="0"/>
            </a:endParaRPr>
          </a:p>
          <a:p>
            <a:pPr marL="0" indent="0">
              <a:buNone/>
            </a:pPr>
            <a:endParaRPr lang="en-US" sz="1400" dirty="0">
              <a:latin typeface="Calibri" panose="020F0502020204030204" pitchFamily="34" charset="0"/>
              <a:cs typeface="Calibri" panose="020F0502020204030204" pitchFamily="34" charset="0"/>
            </a:endParaRPr>
          </a:p>
          <a:p>
            <a:pPr marL="0" indent="0">
              <a:buNone/>
            </a:pPr>
            <a:endParaRPr lang="en-US" sz="1400" dirty="0">
              <a:latin typeface="Calibri" panose="020F0502020204030204" pitchFamily="34" charset="0"/>
              <a:cs typeface="Calibri" panose="020F0502020204030204" pitchFamily="34" charset="0"/>
            </a:endParaRPr>
          </a:p>
          <a:p>
            <a:pPr marL="0" indent="0">
              <a:buNone/>
            </a:pPr>
            <a:r>
              <a:rPr lang="en-US" sz="1400" dirty="0">
                <a:latin typeface="Calibri" panose="020F0502020204030204" pitchFamily="34" charset="0"/>
                <a:cs typeface="Calibri" panose="020F0502020204030204" pitchFamily="34" charset="0"/>
              </a:rPr>
              <a:t>Chung Y, Garden FL, Marks GB, </a:t>
            </a:r>
            <a:r>
              <a:rPr lang="en-US" sz="1400" dirty="0" err="1">
                <a:latin typeface="Calibri" panose="020F0502020204030204" pitchFamily="34" charset="0"/>
                <a:cs typeface="Calibri" panose="020F0502020204030204" pitchFamily="34" charset="0"/>
              </a:rPr>
              <a:t>Vedam</a:t>
            </a:r>
            <a:r>
              <a:rPr lang="en-US" sz="1400" dirty="0">
                <a:latin typeface="Calibri" panose="020F0502020204030204" pitchFamily="34" charset="0"/>
                <a:cs typeface="Calibri" panose="020F0502020204030204" pitchFamily="34" charset="0"/>
              </a:rPr>
              <a:t> H. Causes of hypercapnic respiratory failure and associated in-hospital mortality. Respirology. 2022</a:t>
            </a:r>
            <a:endParaRPr lang="en-US" sz="1400" dirty="0"/>
          </a:p>
        </p:txBody>
      </p:sp>
      <p:pic>
        <p:nvPicPr>
          <p:cNvPr id="6" name="Picture 5">
            <a:extLst>
              <a:ext uri="{FF2B5EF4-FFF2-40B4-BE49-F238E27FC236}">
                <a16:creationId xmlns:a16="http://schemas.microsoft.com/office/drawing/2014/main" id="{E4005C60-2E12-0736-47C7-12EAD6DF25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8900" y="1385050"/>
            <a:ext cx="4135888" cy="3021702"/>
          </a:xfrm>
          <a:prstGeom prst="rect">
            <a:avLst/>
          </a:prstGeom>
        </p:spPr>
      </p:pic>
      <p:sp>
        <p:nvSpPr>
          <p:cNvPr id="10" name="TextBox 9">
            <a:extLst>
              <a:ext uri="{FF2B5EF4-FFF2-40B4-BE49-F238E27FC236}">
                <a16:creationId xmlns:a16="http://schemas.microsoft.com/office/drawing/2014/main" id="{F5DE38AC-238F-EF22-2684-FF125D3E2E6F}"/>
              </a:ext>
            </a:extLst>
          </p:cNvPr>
          <p:cNvSpPr txBox="1"/>
          <p:nvPr/>
        </p:nvSpPr>
        <p:spPr>
          <a:xfrm>
            <a:off x="3898900" y="5818367"/>
            <a:ext cx="4457700" cy="1015663"/>
          </a:xfrm>
          <a:prstGeom prst="rect">
            <a:avLst/>
          </a:prstGeom>
          <a:noFill/>
        </p:spPr>
        <p:txBody>
          <a:bodyPr wrap="square">
            <a:spAutoFit/>
          </a:bodyPr>
          <a:lstStyle/>
          <a:p>
            <a:r>
              <a:rPr lang="en-US" sz="1200" b="0" i="0" dirty="0">
                <a:effectLst/>
                <a:latin typeface="+mj-lt"/>
              </a:rPr>
              <a:t>Giulia </a:t>
            </a:r>
            <a:r>
              <a:rPr lang="en-US" sz="1200" b="0" i="0" dirty="0" err="1">
                <a:effectLst/>
                <a:latin typeface="+mj-lt"/>
              </a:rPr>
              <a:t>Cavalot</a:t>
            </a:r>
            <a:r>
              <a:rPr lang="en-US" sz="1200" b="0" i="0" dirty="0">
                <a:effectLst/>
                <a:latin typeface="+mj-lt"/>
              </a:rPr>
              <a:t>, Vera </a:t>
            </a:r>
            <a:r>
              <a:rPr lang="en-US" sz="1200" b="0" i="0" dirty="0" err="1">
                <a:effectLst/>
                <a:latin typeface="+mj-lt"/>
              </a:rPr>
              <a:t>Dounaevskaia</a:t>
            </a:r>
            <a:r>
              <a:rPr lang="en-US" sz="1200" b="0" i="0" dirty="0">
                <a:effectLst/>
                <a:latin typeface="+mj-lt"/>
              </a:rPr>
              <a:t>, Fernando Vieira, Thomas </a:t>
            </a:r>
            <a:r>
              <a:rPr lang="en-US" sz="1200" b="0" i="0" dirty="0" err="1">
                <a:effectLst/>
                <a:latin typeface="+mj-lt"/>
              </a:rPr>
              <a:t>Piraino</a:t>
            </a:r>
            <a:r>
              <a:rPr lang="en-US" sz="1200" b="0" i="0" dirty="0">
                <a:effectLst/>
                <a:latin typeface="+mj-lt"/>
              </a:rPr>
              <a:t>, Remi </a:t>
            </a:r>
            <a:r>
              <a:rPr lang="en-US" sz="1200" b="0" i="0" dirty="0" err="1">
                <a:effectLst/>
                <a:latin typeface="+mj-lt"/>
              </a:rPr>
              <a:t>Coudroy</a:t>
            </a:r>
            <a:r>
              <a:rPr lang="en-US" sz="1200" b="0" i="0" dirty="0">
                <a:effectLst/>
                <a:latin typeface="+mj-lt"/>
              </a:rPr>
              <a:t>, Orla Smith, David A. Hall, Karen E. A. Burns &amp; Laurent </a:t>
            </a:r>
            <a:r>
              <a:rPr lang="en-US" sz="1200" b="0" i="0" dirty="0" err="1">
                <a:effectLst/>
                <a:latin typeface="+mj-lt"/>
              </a:rPr>
              <a:t>Brochard</a:t>
            </a:r>
            <a:r>
              <a:rPr lang="en-US" sz="1200" b="0" i="0" dirty="0">
                <a:effectLst/>
                <a:latin typeface="+mj-lt"/>
              </a:rPr>
              <a:t> (2021) One-Year Readmission Following Undifferentiated Acute Hypercapnic Respiratory Failure, COPD: Journal of Chronic Obstructive Pulmonary Disease, 18:6, 602-611</a:t>
            </a:r>
            <a:endParaRPr lang="en-US" sz="1200" dirty="0">
              <a:latin typeface="+mj-lt"/>
            </a:endParaRPr>
          </a:p>
        </p:txBody>
      </p:sp>
      <p:pic>
        <p:nvPicPr>
          <p:cNvPr id="11" name="Picture 10">
            <a:extLst>
              <a:ext uri="{FF2B5EF4-FFF2-40B4-BE49-F238E27FC236}">
                <a16:creationId xmlns:a16="http://schemas.microsoft.com/office/drawing/2014/main" id="{080588EB-1AD4-0E74-9CCC-DD5437C768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5936" y="1468663"/>
            <a:ext cx="3650155" cy="2846662"/>
          </a:xfrm>
          <a:prstGeom prst="rect">
            <a:avLst/>
          </a:prstGeom>
        </p:spPr>
      </p:pic>
      <p:sp>
        <p:nvSpPr>
          <p:cNvPr id="13" name="TextBox 12">
            <a:extLst>
              <a:ext uri="{FF2B5EF4-FFF2-40B4-BE49-F238E27FC236}">
                <a16:creationId xmlns:a16="http://schemas.microsoft.com/office/drawing/2014/main" id="{65457834-E7F4-76AB-D25F-BB69EDF6B640}"/>
              </a:ext>
            </a:extLst>
          </p:cNvPr>
          <p:cNvSpPr txBox="1"/>
          <p:nvPr/>
        </p:nvSpPr>
        <p:spPr>
          <a:xfrm>
            <a:off x="8356600" y="4406752"/>
            <a:ext cx="3577088" cy="400110"/>
          </a:xfrm>
          <a:prstGeom prst="rect">
            <a:avLst/>
          </a:prstGeom>
          <a:noFill/>
        </p:spPr>
        <p:txBody>
          <a:bodyPr wrap="square">
            <a:spAutoFit/>
          </a:bodyPr>
          <a:lstStyle/>
          <a:p>
            <a:r>
              <a:rPr lang="en-US" sz="2000" dirty="0"/>
              <a:t>10.8% OSAS</a:t>
            </a:r>
            <a:endParaRPr lang="en-US" sz="1400" dirty="0"/>
          </a:p>
        </p:txBody>
      </p:sp>
      <p:sp>
        <p:nvSpPr>
          <p:cNvPr id="15" name="TextBox 14">
            <a:extLst>
              <a:ext uri="{FF2B5EF4-FFF2-40B4-BE49-F238E27FC236}">
                <a16:creationId xmlns:a16="http://schemas.microsoft.com/office/drawing/2014/main" id="{49DA18FF-554B-B0C4-9D2C-BD977A6C704A}"/>
              </a:ext>
            </a:extLst>
          </p:cNvPr>
          <p:cNvSpPr txBox="1"/>
          <p:nvPr/>
        </p:nvSpPr>
        <p:spPr>
          <a:xfrm>
            <a:off x="8541845" y="5851623"/>
            <a:ext cx="3650155" cy="830997"/>
          </a:xfrm>
          <a:prstGeom prst="rect">
            <a:avLst/>
          </a:prstGeom>
          <a:noFill/>
        </p:spPr>
        <p:txBody>
          <a:bodyPr wrap="square">
            <a:spAutoFit/>
          </a:bodyPr>
          <a:lstStyle/>
          <a:p>
            <a:r>
              <a:rPr lang="en-US" sz="1200" dirty="0" err="1"/>
              <a:t>Vonderbank</a:t>
            </a:r>
            <a:r>
              <a:rPr lang="en-US" sz="1200" dirty="0"/>
              <a:t> S, </a:t>
            </a:r>
            <a:r>
              <a:rPr lang="en-US" sz="1200" dirty="0" err="1"/>
              <a:t>Gibis</a:t>
            </a:r>
            <a:r>
              <a:rPr lang="en-US" sz="1200" dirty="0"/>
              <a:t> N, Schulz A, Boyko M, </a:t>
            </a:r>
            <a:r>
              <a:rPr lang="en-US" sz="1200" dirty="0" err="1"/>
              <a:t>Erbuth</a:t>
            </a:r>
            <a:r>
              <a:rPr lang="en-US" sz="1200" dirty="0"/>
              <a:t> A, </a:t>
            </a:r>
            <a:r>
              <a:rPr lang="en-US" sz="1200" dirty="0" err="1"/>
              <a:t>Gürleyen</a:t>
            </a:r>
            <a:r>
              <a:rPr lang="en-US" sz="1200" dirty="0"/>
              <a:t> H, Bastian A. Hypercapnia at Hospital Admission as a Predictor of Mortality. Open access emergency medicine : OAEM 2020; 12: 173-180.</a:t>
            </a:r>
          </a:p>
        </p:txBody>
      </p:sp>
      <p:sp>
        <p:nvSpPr>
          <p:cNvPr id="9" name="TextBox 8">
            <a:extLst>
              <a:ext uri="{FF2B5EF4-FFF2-40B4-BE49-F238E27FC236}">
                <a16:creationId xmlns:a16="http://schemas.microsoft.com/office/drawing/2014/main" id="{F8552EE7-DE33-FCCD-F795-1439298D7790}"/>
              </a:ext>
            </a:extLst>
          </p:cNvPr>
          <p:cNvSpPr txBox="1"/>
          <p:nvPr/>
        </p:nvSpPr>
        <p:spPr>
          <a:xfrm>
            <a:off x="4457700" y="4672932"/>
            <a:ext cx="3898900" cy="369332"/>
          </a:xfrm>
          <a:prstGeom prst="rect">
            <a:avLst/>
          </a:prstGeom>
          <a:noFill/>
        </p:spPr>
        <p:txBody>
          <a:bodyPr wrap="square">
            <a:spAutoFit/>
          </a:bodyPr>
          <a:lstStyle/>
          <a:p>
            <a:r>
              <a:rPr lang="en-US" b="0" i="0" dirty="0">
                <a:solidFill>
                  <a:srgbClr val="333333"/>
                </a:solidFill>
                <a:effectLst/>
                <a:latin typeface="Open Sans" panose="020B0606030504020204" pitchFamily="34" charset="0"/>
              </a:rPr>
              <a:t>OSA/OHS – 19.3%</a:t>
            </a:r>
            <a:endParaRPr lang="en-US" dirty="0"/>
          </a:p>
        </p:txBody>
      </p:sp>
      <p:sp>
        <p:nvSpPr>
          <p:cNvPr id="7" name="Frame 6">
            <a:extLst>
              <a:ext uri="{FF2B5EF4-FFF2-40B4-BE49-F238E27FC236}">
                <a16:creationId xmlns:a16="http://schemas.microsoft.com/office/drawing/2014/main" id="{0B6FBFA8-CE16-79CF-B48C-89DFBFD45DD4}"/>
              </a:ext>
            </a:extLst>
          </p:cNvPr>
          <p:cNvSpPr/>
          <p:nvPr/>
        </p:nvSpPr>
        <p:spPr>
          <a:xfrm>
            <a:off x="1162050" y="3069184"/>
            <a:ext cx="1206500" cy="816606"/>
          </a:xfrm>
          <a:prstGeom prst="frame">
            <a:avLst>
              <a:gd name="adj1" fmla="val 3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3F35E065-3F48-3F79-CC0E-FE011AB12D31}"/>
              </a:ext>
            </a:extLst>
          </p:cNvPr>
          <p:cNvSpPr/>
          <p:nvPr/>
        </p:nvSpPr>
        <p:spPr>
          <a:xfrm>
            <a:off x="4760344" y="2349500"/>
            <a:ext cx="2034156" cy="489850"/>
          </a:xfrm>
          <a:prstGeom prst="frame">
            <a:avLst>
              <a:gd name="adj1" fmla="val 3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47FDFD55-08DA-E849-A9A3-772C71743008}"/>
              </a:ext>
            </a:extLst>
          </p:cNvPr>
          <p:cNvSpPr/>
          <p:nvPr/>
        </p:nvSpPr>
        <p:spPr>
          <a:xfrm>
            <a:off x="8694513" y="2540131"/>
            <a:ext cx="1206500" cy="816606"/>
          </a:xfrm>
          <a:prstGeom prst="frame">
            <a:avLst>
              <a:gd name="adj1" fmla="val 3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EC6174B5-83C1-AF52-B1D1-9307138E95B1}"/>
              </a:ext>
            </a:extLst>
          </p:cNvPr>
          <p:cNvSpPr txBox="1"/>
          <p:nvPr/>
        </p:nvSpPr>
        <p:spPr>
          <a:xfrm>
            <a:off x="541309" y="5143463"/>
            <a:ext cx="11832645" cy="461665"/>
          </a:xfrm>
          <a:prstGeom prst="rect">
            <a:avLst/>
          </a:prstGeom>
          <a:noFill/>
        </p:spPr>
        <p:txBody>
          <a:bodyPr wrap="square" rtlCol="0">
            <a:spAutoFit/>
          </a:bodyPr>
          <a:lstStyle/>
          <a:p>
            <a:r>
              <a:rPr lang="en-US" sz="2400" dirty="0"/>
              <a:t>Retrospective Reviews: mirrors what rate these are diagnosed (not what rate they </a:t>
            </a:r>
            <a:r>
              <a:rPr lang="en-US" sz="2400" b="1" dirty="0"/>
              <a:t>present</a:t>
            </a:r>
            <a:r>
              <a:rPr lang="en-US" sz="2400" dirty="0"/>
              <a:t>)</a:t>
            </a:r>
          </a:p>
        </p:txBody>
      </p:sp>
      <p:sp>
        <p:nvSpPr>
          <p:cNvPr id="17" name="Title 1">
            <a:extLst>
              <a:ext uri="{FF2B5EF4-FFF2-40B4-BE49-F238E27FC236}">
                <a16:creationId xmlns:a16="http://schemas.microsoft.com/office/drawing/2014/main" id="{05C5E1C0-DDE2-0564-2D5A-3B20136A7986}"/>
              </a:ext>
            </a:extLst>
          </p:cNvPr>
          <p:cNvSpPr txBox="1">
            <a:spLocks/>
          </p:cNvSpPr>
          <p:nvPr/>
        </p:nvSpPr>
        <p:spPr>
          <a:xfrm>
            <a:off x="990600" y="1788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What is the role of sleep-disordered breathing?</a:t>
            </a:r>
          </a:p>
        </p:txBody>
      </p:sp>
    </p:spTree>
    <p:extLst>
      <p:ext uri="{BB962C8B-B14F-4D97-AF65-F5344CB8AC3E}">
        <p14:creationId xmlns:p14="http://schemas.microsoft.com/office/powerpoint/2010/main" val="76155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CC8C-9299-C02E-6190-3643AB9C569D}"/>
              </a:ext>
            </a:extLst>
          </p:cNvPr>
          <p:cNvSpPr>
            <a:spLocks noGrp="1"/>
          </p:cNvSpPr>
          <p:nvPr>
            <p:ph type="title"/>
          </p:nvPr>
        </p:nvSpPr>
        <p:spPr/>
        <p:txBody>
          <a:bodyPr>
            <a:normAutofit/>
          </a:bodyPr>
          <a:lstStyle/>
          <a:p>
            <a:r>
              <a:rPr lang="en-US" sz="4000" dirty="0"/>
              <a:t>What is the role of sleep-disordered breathing?</a:t>
            </a:r>
          </a:p>
        </p:txBody>
      </p:sp>
      <p:pic>
        <p:nvPicPr>
          <p:cNvPr id="4" name="Picture 3">
            <a:extLst>
              <a:ext uri="{FF2B5EF4-FFF2-40B4-BE49-F238E27FC236}">
                <a16:creationId xmlns:a16="http://schemas.microsoft.com/office/drawing/2014/main" id="{F34AB95F-7B17-F326-5369-20A39425C2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7"/>
          <a:stretch/>
        </p:blipFill>
        <p:spPr>
          <a:xfrm>
            <a:off x="154818" y="1475406"/>
            <a:ext cx="5032207" cy="1260806"/>
          </a:xfrm>
          <a:prstGeom prst="rect">
            <a:avLst/>
          </a:prstGeom>
        </p:spPr>
      </p:pic>
      <p:graphicFrame>
        <p:nvGraphicFramePr>
          <p:cNvPr id="5" name="Table 8">
            <a:extLst>
              <a:ext uri="{FF2B5EF4-FFF2-40B4-BE49-F238E27FC236}">
                <a16:creationId xmlns:a16="http://schemas.microsoft.com/office/drawing/2014/main" id="{DF115C38-7667-5D9F-89FC-20F6E6E2B83D}"/>
              </a:ext>
            </a:extLst>
          </p:cNvPr>
          <p:cNvGraphicFramePr>
            <a:graphicFrameLocks noGrp="1"/>
          </p:cNvGraphicFramePr>
          <p:nvPr>
            <p:extLst>
              <p:ext uri="{D42A27DB-BD31-4B8C-83A1-F6EECF244321}">
                <p14:modId xmlns:p14="http://schemas.microsoft.com/office/powerpoint/2010/main" val="2031852662"/>
              </p:ext>
            </p:extLst>
          </p:nvPr>
        </p:nvGraphicFramePr>
        <p:xfrm>
          <a:off x="154818" y="2925294"/>
          <a:ext cx="5032207" cy="1340924"/>
        </p:xfrm>
        <a:graphic>
          <a:graphicData uri="http://schemas.openxmlformats.org/drawingml/2006/table">
            <a:tbl>
              <a:tblPr firstRow="1" bandRow="1">
                <a:tableStyleId>{5940675A-B579-460E-94D1-54222C63F5DA}</a:tableStyleId>
              </a:tblPr>
              <a:tblGrid>
                <a:gridCol w="1825570">
                  <a:extLst>
                    <a:ext uri="{9D8B030D-6E8A-4147-A177-3AD203B41FA5}">
                      <a16:colId xmlns:a16="http://schemas.microsoft.com/office/drawing/2014/main" val="2494068991"/>
                    </a:ext>
                  </a:extLst>
                </a:gridCol>
                <a:gridCol w="1529235">
                  <a:extLst>
                    <a:ext uri="{9D8B030D-6E8A-4147-A177-3AD203B41FA5}">
                      <a16:colId xmlns:a16="http://schemas.microsoft.com/office/drawing/2014/main" val="2135013941"/>
                    </a:ext>
                  </a:extLst>
                </a:gridCol>
                <a:gridCol w="1677402">
                  <a:extLst>
                    <a:ext uri="{9D8B030D-6E8A-4147-A177-3AD203B41FA5}">
                      <a16:colId xmlns:a16="http://schemas.microsoft.com/office/drawing/2014/main" val="3603991700"/>
                    </a:ext>
                  </a:extLst>
                </a:gridCol>
              </a:tblGrid>
              <a:tr h="258868">
                <a:tc>
                  <a:txBody>
                    <a:bodyPr/>
                    <a:lstStyle/>
                    <a:p>
                      <a:endParaRPr lang="en-US" sz="1600" dirty="0"/>
                    </a:p>
                  </a:txBody>
                  <a:tcPr marL="66155" marR="66155" marT="33077" marB="33077"/>
                </a:tc>
                <a:tc>
                  <a:txBody>
                    <a:bodyPr/>
                    <a:lstStyle/>
                    <a:p>
                      <a:r>
                        <a:rPr lang="en-US" sz="1600" dirty="0"/>
                        <a:t>COPD (66%)</a:t>
                      </a:r>
                    </a:p>
                  </a:txBody>
                  <a:tcPr marL="66155" marR="66155" marT="33077" marB="33077"/>
                </a:tc>
                <a:tc>
                  <a:txBody>
                    <a:bodyPr/>
                    <a:lstStyle/>
                    <a:p>
                      <a:r>
                        <a:rPr lang="en-US" sz="1600" dirty="0"/>
                        <a:t>No COPD (33%)</a:t>
                      </a:r>
                    </a:p>
                  </a:txBody>
                  <a:tcPr marL="66155" marR="66155" marT="33077" marB="33077"/>
                </a:tc>
                <a:extLst>
                  <a:ext uri="{0D108BD9-81ED-4DB2-BD59-A6C34878D82A}">
                    <a16:rowId xmlns:a16="http://schemas.microsoft.com/office/drawing/2014/main" val="1882643476"/>
                  </a:ext>
                </a:extLst>
              </a:tr>
              <a:tr h="267818">
                <a:tc>
                  <a:txBody>
                    <a:bodyPr/>
                    <a:lstStyle/>
                    <a:p>
                      <a:r>
                        <a:rPr lang="en-US" sz="1600" dirty="0"/>
                        <a:t>AHI Median  [IQR]</a:t>
                      </a:r>
                    </a:p>
                  </a:txBody>
                  <a:tcPr marL="66155" marR="66155" marT="33077" marB="33077"/>
                </a:tc>
                <a:tc>
                  <a:txBody>
                    <a:bodyPr/>
                    <a:lstStyle/>
                    <a:p>
                      <a:r>
                        <a:rPr lang="en-US" sz="1600" dirty="0"/>
                        <a:t>31.9 [14.3, 45.6]</a:t>
                      </a:r>
                    </a:p>
                  </a:txBody>
                  <a:tcPr marL="66155" marR="66155" marT="33077" marB="33077"/>
                </a:tc>
                <a:tc>
                  <a:txBody>
                    <a:bodyPr/>
                    <a:lstStyle/>
                    <a:p>
                      <a:r>
                        <a:rPr lang="en-US" sz="1600" dirty="0"/>
                        <a:t>66.0 [48.0, 83.8]</a:t>
                      </a:r>
                    </a:p>
                  </a:txBody>
                  <a:tcPr marL="66155" marR="66155" marT="33077" marB="33077"/>
                </a:tc>
                <a:extLst>
                  <a:ext uri="{0D108BD9-81ED-4DB2-BD59-A6C34878D82A}">
                    <a16:rowId xmlns:a16="http://schemas.microsoft.com/office/drawing/2014/main" val="1408662376"/>
                  </a:ext>
                </a:extLst>
              </a:tr>
              <a:tr h="258868">
                <a:tc>
                  <a:txBody>
                    <a:bodyPr/>
                    <a:lstStyle/>
                    <a:p>
                      <a:r>
                        <a:rPr lang="en-US" sz="1600" dirty="0"/>
                        <a:t>AHI &gt; 15 present</a:t>
                      </a:r>
                    </a:p>
                  </a:txBody>
                  <a:tcPr marL="66155" marR="66155" marT="33077" marB="33077"/>
                </a:tc>
                <a:tc>
                  <a:txBody>
                    <a:bodyPr/>
                    <a:lstStyle/>
                    <a:p>
                      <a:r>
                        <a:rPr lang="en-US" sz="1600" dirty="0"/>
                        <a:t>66%</a:t>
                      </a:r>
                    </a:p>
                  </a:txBody>
                  <a:tcPr marL="66155" marR="66155" marT="33077" marB="33077"/>
                </a:tc>
                <a:tc>
                  <a:txBody>
                    <a:bodyPr/>
                    <a:lstStyle/>
                    <a:p>
                      <a:r>
                        <a:rPr lang="en-US" sz="1600" b="1" dirty="0"/>
                        <a:t>94%</a:t>
                      </a:r>
                    </a:p>
                  </a:txBody>
                  <a:tcPr marL="66155" marR="66155" marT="33077" marB="33077"/>
                </a:tc>
                <a:extLst>
                  <a:ext uri="{0D108BD9-81ED-4DB2-BD59-A6C34878D82A}">
                    <a16:rowId xmlns:a16="http://schemas.microsoft.com/office/drawing/2014/main" val="3796911102"/>
                  </a:ext>
                </a:extLst>
              </a:tr>
              <a:tr h="410942">
                <a:tc>
                  <a:txBody>
                    <a:bodyPr/>
                    <a:lstStyle/>
                    <a:p>
                      <a:r>
                        <a:rPr lang="en-US" sz="1600" dirty="0"/>
                        <a:t>AHI &gt; 30 present</a:t>
                      </a:r>
                    </a:p>
                  </a:txBody>
                  <a:tcPr marL="66155" marR="66155" marT="33077" marB="33077"/>
                </a:tc>
                <a:tc>
                  <a:txBody>
                    <a:bodyPr/>
                    <a:lstStyle/>
                    <a:p>
                      <a:r>
                        <a:rPr lang="en-US" sz="1600" dirty="0"/>
                        <a:t>51%</a:t>
                      </a:r>
                    </a:p>
                  </a:txBody>
                  <a:tcPr marL="66155" marR="66155" marT="33077" marB="33077"/>
                </a:tc>
                <a:tc>
                  <a:txBody>
                    <a:bodyPr/>
                    <a:lstStyle/>
                    <a:p>
                      <a:r>
                        <a:rPr lang="en-US" sz="1600" b="1" dirty="0"/>
                        <a:t>81%</a:t>
                      </a:r>
                    </a:p>
                  </a:txBody>
                  <a:tcPr marL="66155" marR="66155" marT="33077" marB="33077"/>
                </a:tc>
                <a:extLst>
                  <a:ext uri="{0D108BD9-81ED-4DB2-BD59-A6C34878D82A}">
                    <a16:rowId xmlns:a16="http://schemas.microsoft.com/office/drawing/2014/main" val="747152790"/>
                  </a:ext>
                </a:extLst>
              </a:tr>
            </a:tbl>
          </a:graphicData>
        </a:graphic>
      </p:graphicFrame>
      <p:pic>
        <p:nvPicPr>
          <p:cNvPr id="3" name="Picture 2">
            <a:extLst>
              <a:ext uri="{FF2B5EF4-FFF2-40B4-BE49-F238E27FC236}">
                <a16:creationId xmlns:a16="http://schemas.microsoft.com/office/drawing/2014/main" id="{CC8536F9-B253-85B7-E2E2-FA607F2C5196}"/>
              </a:ext>
            </a:extLst>
          </p:cNvPr>
          <p:cNvPicPr>
            <a:picLocks noChangeAspect="1"/>
          </p:cNvPicPr>
          <p:nvPr/>
        </p:nvPicPr>
        <p:blipFill>
          <a:blip r:embed="rId4"/>
          <a:stretch>
            <a:fillRect/>
          </a:stretch>
        </p:blipFill>
        <p:spPr>
          <a:xfrm>
            <a:off x="5522565" y="1324376"/>
            <a:ext cx="4039318" cy="1539851"/>
          </a:xfrm>
          <a:prstGeom prst="rect">
            <a:avLst/>
          </a:prstGeom>
        </p:spPr>
      </p:pic>
      <p:pic>
        <p:nvPicPr>
          <p:cNvPr id="8" name="Picture 7">
            <a:extLst>
              <a:ext uri="{FF2B5EF4-FFF2-40B4-BE49-F238E27FC236}">
                <a16:creationId xmlns:a16="http://schemas.microsoft.com/office/drawing/2014/main" id="{1A871C80-849F-0314-A6ED-AEDA5D6F306D}"/>
              </a:ext>
            </a:extLst>
          </p:cNvPr>
          <p:cNvPicPr>
            <a:picLocks noChangeAspect="1"/>
          </p:cNvPicPr>
          <p:nvPr/>
        </p:nvPicPr>
        <p:blipFill>
          <a:blip r:embed="rId5"/>
          <a:stretch>
            <a:fillRect/>
          </a:stretch>
        </p:blipFill>
        <p:spPr>
          <a:xfrm>
            <a:off x="9606990" y="1364752"/>
            <a:ext cx="2511180" cy="5334031"/>
          </a:xfrm>
          <a:prstGeom prst="rect">
            <a:avLst/>
          </a:prstGeom>
        </p:spPr>
      </p:pic>
      <p:pic>
        <p:nvPicPr>
          <p:cNvPr id="10" name="Picture 9">
            <a:extLst>
              <a:ext uri="{FF2B5EF4-FFF2-40B4-BE49-F238E27FC236}">
                <a16:creationId xmlns:a16="http://schemas.microsoft.com/office/drawing/2014/main" id="{A326ECCF-B3CB-FD84-3B4D-AD4C6C63688E}"/>
              </a:ext>
            </a:extLst>
          </p:cNvPr>
          <p:cNvPicPr>
            <a:picLocks noChangeAspect="1"/>
          </p:cNvPicPr>
          <p:nvPr/>
        </p:nvPicPr>
        <p:blipFill>
          <a:blip r:embed="rId6"/>
          <a:stretch>
            <a:fillRect/>
          </a:stretch>
        </p:blipFill>
        <p:spPr>
          <a:xfrm>
            <a:off x="5733490" y="2883857"/>
            <a:ext cx="3873500" cy="2019300"/>
          </a:xfrm>
          <a:prstGeom prst="rect">
            <a:avLst/>
          </a:prstGeom>
        </p:spPr>
      </p:pic>
      <p:sp>
        <p:nvSpPr>
          <p:cNvPr id="11" name="TextBox 10">
            <a:extLst>
              <a:ext uri="{FF2B5EF4-FFF2-40B4-BE49-F238E27FC236}">
                <a16:creationId xmlns:a16="http://schemas.microsoft.com/office/drawing/2014/main" id="{C63450A6-A1B1-CF66-D8D5-FBE6F0794C62}"/>
              </a:ext>
            </a:extLst>
          </p:cNvPr>
          <p:cNvSpPr txBox="1"/>
          <p:nvPr/>
        </p:nvSpPr>
        <p:spPr>
          <a:xfrm>
            <a:off x="7109373" y="5003745"/>
            <a:ext cx="3363808" cy="646331"/>
          </a:xfrm>
          <a:prstGeom prst="rect">
            <a:avLst/>
          </a:prstGeom>
          <a:noFill/>
        </p:spPr>
        <p:txBody>
          <a:bodyPr wrap="square" rtlCol="0">
            <a:spAutoFit/>
          </a:bodyPr>
          <a:lstStyle/>
          <a:p>
            <a:r>
              <a:rPr lang="en-US" dirty="0"/>
              <a:t>Overall prevalence of severe OSA ( AHI &gt; 30 ) in survivors</a:t>
            </a:r>
            <a:r>
              <a:rPr lang="en-US" b="1" dirty="0"/>
              <a:t> over 50%</a:t>
            </a:r>
          </a:p>
        </p:txBody>
      </p:sp>
      <p:sp>
        <p:nvSpPr>
          <p:cNvPr id="12" name="TextBox 11">
            <a:extLst>
              <a:ext uri="{FF2B5EF4-FFF2-40B4-BE49-F238E27FC236}">
                <a16:creationId xmlns:a16="http://schemas.microsoft.com/office/drawing/2014/main" id="{E23E133C-018C-2817-4B38-DDE88C76996B}"/>
              </a:ext>
            </a:extLst>
          </p:cNvPr>
          <p:cNvSpPr txBox="1"/>
          <p:nvPr/>
        </p:nvSpPr>
        <p:spPr>
          <a:xfrm>
            <a:off x="8261192" y="3162550"/>
            <a:ext cx="1967696" cy="369332"/>
          </a:xfrm>
          <a:prstGeom prst="rect">
            <a:avLst/>
          </a:prstGeom>
          <a:noFill/>
        </p:spPr>
        <p:txBody>
          <a:bodyPr wrap="square" rtlCol="0">
            <a:spAutoFit/>
          </a:bodyPr>
          <a:lstStyle/>
          <a:p>
            <a:r>
              <a:rPr lang="en-US" dirty="0"/>
              <a:t>&amp; No prior OSA Dx</a:t>
            </a:r>
          </a:p>
        </p:txBody>
      </p:sp>
      <p:pic>
        <p:nvPicPr>
          <p:cNvPr id="15" name="Picture 14">
            <a:extLst>
              <a:ext uri="{FF2B5EF4-FFF2-40B4-BE49-F238E27FC236}">
                <a16:creationId xmlns:a16="http://schemas.microsoft.com/office/drawing/2014/main" id="{ABE7486F-B5D5-B631-EE43-5FAE20880714}"/>
              </a:ext>
            </a:extLst>
          </p:cNvPr>
          <p:cNvPicPr>
            <a:picLocks noChangeAspect="1"/>
          </p:cNvPicPr>
          <p:nvPr/>
        </p:nvPicPr>
        <p:blipFill>
          <a:blip r:embed="rId7"/>
          <a:stretch>
            <a:fillRect/>
          </a:stretch>
        </p:blipFill>
        <p:spPr>
          <a:xfrm>
            <a:off x="491067" y="4501610"/>
            <a:ext cx="4475532" cy="1365773"/>
          </a:xfrm>
          <a:prstGeom prst="rect">
            <a:avLst/>
          </a:prstGeom>
        </p:spPr>
      </p:pic>
      <p:sp>
        <p:nvSpPr>
          <p:cNvPr id="16" name="TextBox 15">
            <a:extLst>
              <a:ext uri="{FF2B5EF4-FFF2-40B4-BE49-F238E27FC236}">
                <a16:creationId xmlns:a16="http://schemas.microsoft.com/office/drawing/2014/main" id="{505CB40E-A830-7540-89CC-74332ABAB308}"/>
              </a:ext>
            </a:extLst>
          </p:cNvPr>
          <p:cNvSpPr txBox="1"/>
          <p:nvPr/>
        </p:nvSpPr>
        <p:spPr>
          <a:xfrm>
            <a:off x="491067" y="5909733"/>
            <a:ext cx="5242423" cy="646331"/>
          </a:xfrm>
          <a:prstGeom prst="rect">
            <a:avLst/>
          </a:prstGeom>
          <a:noFill/>
        </p:spPr>
        <p:txBody>
          <a:bodyPr wrap="square" rtlCol="0">
            <a:spAutoFit/>
          </a:bodyPr>
          <a:lstStyle/>
          <a:p>
            <a:r>
              <a:rPr lang="en-US" dirty="0"/>
              <a:t>N=36 survivors of hypercapnia; n=16 agreed to PSG. 56% with AHI &gt; 30 /</a:t>
            </a:r>
            <a:r>
              <a:rPr lang="en-US" dirty="0" err="1"/>
              <a:t>hr</a:t>
            </a:r>
            <a:endParaRPr lang="en-US" dirty="0"/>
          </a:p>
        </p:txBody>
      </p:sp>
    </p:spTree>
    <p:extLst>
      <p:ext uri="{BB962C8B-B14F-4D97-AF65-F5344CB8AC3E}">
        <p14:creationId xmlns:p14="http://schemas.microsoft.com/office/powerpoint/2010/main" val="5353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CEDEF54-9425-F645-BE73-9C1D739A6EE8}">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1747</TotalTime>
  <Words>7879</Words>
  <Application>Microsoft Macintosh PowerPoint</Application>
  <PresentationFormat>Widescreen</PresentationFormat>
  <Paragraphs>827</Paragraphs>
  <Slides>30</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AppleSystemUIFont</vt:lpstr>
      <vt:lpstr>Arial</vt:lpstr>
      <vt:lpstr>Calibri</vt:lpstr>
      <vt:lpstr>Calibri Light</vt:lpstr>
      <vt:lpstr>Helvetica</vt:lpstr>
      <vt:lpstr>Helvetica Neue</vt:lpstr>
      <vt:lpstr>Merriweather</vt:lpstr>
      <vt:lpstr>Open Sans</vt:lpstr>
      <vt:lpstr>Source Sans Pro</vt:lpstr>
      <vt:lpstr>Times</vt:lpstr>
      <vt:lpstr>Times New Roman</vt:lpstr>
      <vt:lpstr>Wingdings</vt:lpstr>
      <vt:lpstr>Office Theme</vt:lpstr>
      <vt:lpstr>Methods of Identifying Inpatients with Hypercapnia for Research Research In Progress 3/2/23</vt:lpstr>
      <vt:lpstr>Hypercapnic Respiratory Failure: ’Syndrome’</vt:lpstr>
      <vt:lpstr>Proposed framework: Sufficient vs Component Causes (Rubin)</vt:lpstr>
      <vt:lpstr>PowerPoint Presentation</vt:lpstr>
      <vt:lpstr>How common are admissions with hypercapnia?</vt:lpstr>
      <vt:lpstr>Admissions with Hypercapnic RF → High Risk of Readmission</vt:lpstr>
      <vt:lpstr>Who are “all-comers admitted with hypercapnia”?</vt:lpstr>
      <vt:lpstr>PowerPoint Presentation</vt:lpstr>
      <vt:lpstr>What is the role of sleep-disordered breathing?</vt:lpstr>
      <vt:lpstr>Needs: initial decompensation → treatment</vt:lpstr>
      <vt:lpstr>Computable phenotypes:  algorithms to identify specific patient cohorts</vt:lpstr>
      <vt:lpstr>Why might this help in Hypercapnic RF?  (why not just use PaCO2 &gt; 45 mmHg?) </vt:lpstr>
      <vt:lpstr>Gap &amp; Hypothesis</vt:lpstr>
      <vt:lpstr>PowerPoint Presentation</vt:lpstr>
      <vt:lpstr>PowerPoint Presentation</vt:lpstr>
      <vt:lpstr>PowerPoint Presentation</vt:lpstr>
      <vt:lpstr>Methods: Data source</vt:lpstr>
      <vt:lpstr>Methods: Data Request</vt:lpstr>
      <vt:lpstr>Methods: Data Processing</vt:lpstr>
      <vt:lpstr>Results: Cohort Description</vt:lpstr>
      <vt:lpstr>Overlap between definitions</vt:lpstr>
      <vt:lpstr>How do the patients differ?</vt:lpstr>
      <vt:lpstr>How do the physiology and management differ?</vt:lpstr>
      <vt:lpstr>Who do guidelines apply to?</vt:lpstr>
      <vt:lpstr>Can we identify relevant physiology?</vt:lpstr>
      <vt:lpstr>Strengths and Limitations</vt:lpstr>
      <vt:lpstr>Take aways: </vt:lpstr>
      <vt:lpstr>Next steps: How should we identify patients? </vt:lpstr>
      <vt:lpstr>The Issue of The Reference Standard </vt:lpstr>
      <vt:lpstr>Questions?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of Identifying Inpatients with Hypercapnia for Research</dc:title>
  <dc:creator>BRIAN LOCKE</dc:creator>
  <cp:lastModifiedBy>BRIAN LOCKE</cp:lastModifiedBy>
  <cp:revision>13</cp:revision>
  <dcterms:created xsi:type="dcterms:W3CDTF">2023-02-25T14:42:41Z</dcterms:created>
  <dcterms:modified xsi:type="dcterms:W3CDTF">2023-03-13T22:44:48Z</dcterms:modified>
</cp:coreProperties>
</file>